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709" r:id="rId2"/>
    <p:sldMasterId id="2147483721" r:id="rId3"/>
  </p:sldMasterIdLst>
  <p:notesMasterIdLst>
    <p:notesMasterId r:id="rId25"/>
  </p:notesMasterIdLst>
  <p:sldIdLst>
    <p:sldId id="256" r:id="rId4"/>
    <p:sldId id="268" r:id="rId5"/>
    <p:sldId id="293" r:id="rId6"/>
    <p:sldId id="282" r:id="rId7"/>
    <p:sldId id="291" r:id="rId8"/>
    <p:sldId id="281" r:id="rId9"/>
    <p:sldId id="292" r:id="rId10"/>
    <p:sldId id="287" r:id="rId11"/>
    <p:sldId id="288" r:id="rId12"/>
    <p:sldId id="286" r:id="rId13"/>
    <p:sldId id="276" r:id="rId14"/>
    <p:sldId id="263" r:id="rId15"/>
    <p:sldId id="274" r:id="rId16"/>
    <p:sldId id="289" r:id="rId17"/>
    <p:sldId id="278" r:id="rId18"/>
    <p:sldId id="277" r:id="rId19"/>
    <p:sldId id="290" r:id="rId20"/>
    <p:sldId id="260" r:id="rId21"/>
    <p:sldId id="280" r:id="rId22"/>
    <p:sldId id="265" r:id="rId23"/>
    <p:sldId id="283" r:id="rId2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6009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1" autoAdjust="0"/>
    <p:restoredTop sz="94643" autoAdjust="0"/>
  </p:normalViewPr>
  <p:slideViewPr>
    <p:cSldViewPr>
      <p:cViewPr varScale="1">
        <p:scale>
          <a:sx n="83" d="100"/>
          <a:sy n="83" d="100"/>
        </p:scale>
        <p:origin x="-1016" y="-92"/>
      </p:cViewPr>
      <p:guideLst>
        <p:guide orient="horz" pos="2160"/>
        <p:guide pos="2880"/>
      </p:guideLst>
    </p:cSldViewPr>
  </p:slideViewPr>
  <p:outlineViewPr>
    <p:cViewPr>
      <p:scale>
        <a:sx n="33" d="100"/>
        <a:sy n="33" d="100"/>
      </p:scale>
      <p:origin x="0" y="-558"/>
    </p:cViewPr>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presProps" Target="presProps.xml"/><Relationship Id="rId3" Type="http://schemas.openxmlformats.org/officeDocument/2006/relationships/slideMaster" Target="slideMasters/slideMaster2.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notesMaster" Target="notesMasters/notesMaster1.xml"/><Relationship Id="rId2" Type="http://schemas.openxmlformats.org/officeDocument/2006/relationships/slideMaster" Target="slideMasters/slideMaster1.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theme" Target="theme/theme1.xml"/><Relationship Id="rId10" Type="http://schemas.openxmlformats.org/officeDocument/2006/relationships/slide" Target="slides/slide7.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C72DA0D-12C6-43FA-91FF-42E8B16A6024}" type="datetimeFigureOut">
              <a:rPr lang="en-US" smtClean="0"/>
              <a:pPr/>
              <a:t>6/4/2013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FF43A8F-C056-4E45-9EE2-1524ECFCC4B1}" type="slidenum">
              <a:rPr lang="en-US" smtClean="0"/>
              <a:pPr/>
              <a:t>‹#›</a:t>
            </a:fld>
            <a:endParaRPr lang="en-US"/>
          </a:p>
        </p:txBody>
      </p:sp>
    </p:spTree>
    <p:extLst>
      <p:ext uri="{BB962C8B-B14F-4D97-AF65-F5344CB8AC3E}">
        <p14:creationId xmlns:p14="http://schemas.microsoft.com/office/powerpoint/2010/main" val="397657212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FF43A8F-C056-4E45-9EE2-1524ECFCC4B1}" type="slidenum">
              <a:rPr lang="en-US" smtClean="0"/>
              <a:pPr/>
              <a:t>2</a:t>
            </a:fld>
            <a:endParaRPr lang="en-US"/>
          </a:p>
        </p:txBody>
      </p:sp>
    </p:spTree>
    <p:extLst>
      <p:ext uri="{BB962C8B-B14F-4D97-AF65-F5344CB8AC3E}">
        <p14:creationId xmlns:p14="http://schemas.microsoft.com/office/powerpoint/2010/main" val="51655364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r>
              <a:rPr lang="en-US" smtClean="0"/>
              <a:t>06/05/2013</a:t>
            </a:r>
            <a:endParaRPr lang="en-US"/>
          </a:p>
        </p:txBody>
      </p:sp>
      <p:sp>
        <p:nvSpPr>
          <p:cNvPr id="5" name="Footer Placeholder 4"/>
          <p:cNvSpPr>
            <a:spLocks noGrp="1"/>
          </p:cNvSpPr>
          <p:nvPr>
            <p:ph type="ftr" sz="quarter" idx="11"/>
          </p:nvPr>
        </p:nvSpPr>
        <p:spPr/>
        <p:txBody>
          <a:bodyPr/>
          <a:lstStyle/>
          <a:p>
            <a:r>
              <a:rPr lang="en-US" smtClean="0"/>
              <a:t>Hovanes Egiyan         </a:t>
            </a:r>
            <a:endParaRPr lang="en-US"/>
          </a:p>
        </p:txBody>
      </p:sp>
      <p:sp>
        <p:nvSpPr>
          <p:cNvPr id="6" name="Slide Number Placeholder 5"/>
          <p:cNvSpPr>
            <a:spLocks noGrp="1"/>
          </p:cNvSpPr>
          <p:nvPr>
            <p:ph type="sldNum" sz="quarter" idx="12"/>
          </p:nvPr>
        </p:nvSpPr>
        <p:spPr/>
        <p:txBody>
          <a:bodyPr/>
          <a:lstStyle/>
          <a:p>
            <a:fld id="{34BD931E-46A4-40E5-AC7B-BA4DF30230B2}"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r>
              <a:rPr lang="en-US" smtClean="0"/>
              <a:t>06/05/2013</a:t>
            </a:r>
            <a:endParaRPr lang="en-US"/>
          </a:p>
        </p:txBody>
      </p:sp>
      <p:sp>
        <p:nvSpPr>
          <p:cNvPr id="5" name="Footer Placeholder 4"/>
          <p:cNvSpPr>
            <a:spLocks noGrp="1"/>
          </p:cNvSpPr>
          <p:nvPr>
            <p:ph type="ftr" sz="quarter" idx="11"/>
          </p:nvPr>
        </p:nvSpPr>
        <p:spPr/>
        <p:txBody>
          <a:bodyPr/>
          <a:lstStyle/>
          <a:p>
            <a:r>
              <a:rPr lang="en-US" smtClean="0"/>
              <a:t>Hovanes Egiyan         </a:t>
            </a:r>
            <a:endParaRPr lang="en-US"/>
          </a:p>
        </p:txBody>
      </p:sp>
      <p:sp>
        <p:nvSpPr>
          <p:cNvPr id="6" name="Slide Number Placeholder 5"/>
          <p:cNvSpPr>
            <a:spLocks noGrp="1"/>
          </p:cNvSpPr>
          <p:nvPr>
            <p:ph type="sldNum" sz="quarter" idx="12"/>
          </p:nvPr>
        </p:nvSpPr>
        <p:spPr/>
        <p:txBody>
          <a:bodyPr/>
          <a:lstStyle/>
          <a:p>
            <a:fld id="{34BD931E-46A4-40E5-AC7B-BA4DF30230B2}"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r>
              <a:rPr lang="en-US" smtClean="0"/>
              <a:t>06/05/2013</a:t>
            </a:r>
            <a:endParaRPr lang="en-US"/>
          </a:p>
        </p:txBody>
      </p:sp>
      <p:sp>
        <p:nvSpPr>
          <p:cNvPr id="5" name="Footer Placeholder 4"/>
          <p:cNvSpPr>
            <a:spLocks noGrp="1"/>
          </p:cNvSpPr>
          <p:nvPr>
            <p:ph type="ftr" sz="quarter" idx="11"/>
          </p:nvPr>
        </p:nvSpPr>
        <p:spPr/>
        <p:txBody>
          <a:bodyPr/>
          <a:lstStyle/>
          <a:p>
            <a:r>
              <a:rPr lang="en-US" smtClean="0"/>
              <a:t>Hovanes Egiyan         </a:t>
            </a:r>
            <a:endParaRPr lang="en-US"/>
          </a:p>
        </p:txBody>
      </p:sp>
      <p:sp>
        <p:nvSpPr>
          <p:cNvPr id="6" name="Slide Number Placeholder 5"/>
          <p:cNvSpPr>
            <a:spLocks noGrp="1"/>
          </p:cNvSpPr>
          <p:nvPr>
            <p:ph type="sldNum" sz="quarter" idx="12"/>
          </p:nvPr>
        </p:nvSpPr>
        <p:spPr/>
        <p:txBody>
          <a:bodyPr/>
          <a:lstStyle/>
          <a:p>
            <a:fld id="{34BD931E-46A4-40E5-AC7B-BA4DF30230B2}"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2">
        <a:schemeClr val="bg2"/>
      </p:bgRef>
    </p:bg>
    <p:spTree>
      <p:nvGrpSpPr>
        <p:cNvPr id="1" name=""/>
        <p:cNvGrpSpPr/>
        <p:nvPr/>
      </p:nvGrpSpPr>
      <p:grpSpPr>
        <a:xfrm>
          <a:off x="0" y="0"/>
          <a:ext cx="0" cy="0"/>
          <a:chOff x="0" y="0"/>
          <a:chExt cx="0" cy="0"/>
        </a:xfrm>
      </p:grpSpPr>
      <p:sp>
        <p:nvSpPr>
          <p:cNvPr id="9" name="Rectangle 8"/>
          <p:cNvSpPr/>
          <p:nvPr/>
        </p:nvSpPr>
        <p:spPr bwMode="ltGray">
          <a:xfrm>
            <a:off x="0" y="0"/>
            <a:ext cx="9143999" cy="513543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Title 1"/>
          <p:cNvSpPr>
            <a:spLocks noGrp="1"/>
          </p:cNvSpPr>
          <p:nvPr>
            <p:ph type="ctrTitle"/>
          </p:nvPr>
        </p:nvSpPr>
        <p:spPr>
          <a:xfrm>
            <a:off x="685800" y="3355848"/>
            <a:ext cx="8077200" cy="1673352"/>
          </a:xfrm>
        </p:spPr>
        <p:txBody>
          <a:bodyPr vert="horz" lIns="91440" tIns="0" rIns="45720" bIns="0" rtlCol="0" anchor="t">
            <a:normAutofit/>
            <a:scene3d>
              <a:camera prst="orthographicFront"/>
              <a:lightRig rig="threePt" dir="t">
                <a:rot lat="0" lon="0" rev="4800000"/>
              </a:lightRig>
            </a:scene3d>
            <a:sp3d prstMaterial="matte">
              <a:bevelT w="50800" h="10160"/>
            </a:sp3d>
          </a:bodyPr>
          <a:lstStyle>
            <a:lvl1pPr algn="l">
              <a:defRPr sz="4700" b="1"/>
            </a:lvl1pPr>
            <a:extLst/>
          </a:lstStyle>
          <a:p>
            <a:r>
              <a:rPr kumimoji="0" lang="en-US" smtClean="0"/>
              <a:t>Click to edit Master title style</a:t>
            </a:r>
            <a:endParaRPr kumimoji="0" lang="en-US"/>
          </a:p>
        </p:txBody>
      </p:sp>
      <p:sp>
        <p:nvSpPr>
          <p:cNvPr id="3" name="Subtitle 2"/>
          <p:cNvSpPr>
            <a:spLocks noGrp="1"/>
          </p:cNvSpPr>
          <p:nvPr>
            <p:ph type="subTitle" idx="1"/>
          </p:nvPr>
        </p:nvSpPr>
        <p:spPr>
          <a:xfrm>
            <a:off x="685800" y="1828800"/>
            <a:ext cx="8077200" cy="1499616"/>
          </a:xfrm>
        </p:spPr>
        <p:txBody>
          <a:bodyPr lIns="118872" tIns="0" rIns="45720" bIns="0" anchor="b"/>
          <a:lstStyle>
            <a:lvl1pPr marL="0" indent="0" algn="l">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extLst/>
          </a:lstStyle>
          <a:p>
            <a:r>
              <a:rPr kumimoji="0" lang="en-US" smtClean="0"/>
              <a:t>Click to edit Master subtitle style</a:t>
            </a:r>
            <a:endParaRPr kumimoji="0" lang="en-US"/>
          </a:p>
        </p:txBody>
      </p:sp>
      <p:sp>
        <p:nvSpPr>
          <p:cNvPr id="4" name="Date Placeholder 3"/>
          <p:cNvSpPr>
            <a:spLocks noGrp="1"/>
          </p:cNvSpPr>
          <p:nvPr>
            <p:ph type="dt" sz="half" idx="10"/>
          </p:nvPr>
        </p:nvSpPr>
        <p:spPr/>
        <p:txBody>
          <a:bodyPr/>
          <a:lstStyle/>
          <a:p>
            <a:r>
              <a:rPr lang="en-US" smtClean="0"/>
              <a:t>06/05/2013</a:t>
            </a:r>
            <a:endParaRPr lang="en-US" dirty="0"/>
          </a:p>
        </p:txBody>
      </p:sp>
      <p:sp>
        <p:nvSpPr>
          <p:cNvPr id="5" name="Footer Placeholder 4"/>
          <p:cNvSpPr>
            <a:spLocks noGrp="1"/>
          </p:cNvSpPr>
          <p:nvPr>
            <p:ph type="ftr" sz="quarter" idx="11"/>
          </p:nvPr>
        </p:nvSpPr>
        <p:spPr/>
        <p:txBody>
          <a:bodyPr/>
          <a:lstStyle/>
          <a:p>
            <a:r>
              <a:rPr lang="en-US" smtClean="0"/>
              <a:t>Hovanes Egiyan         </a:t>
            </a:r>
            <a:endParaRPr lang="en-US" dirty="0"/>
          </a:p>
        </p:txBody>
      </p:sp>
      <p:sp>
        <p:nvSpPr>
          <p:cNvPr id="6" name="Slide Number Placeholder 5"/>
          <p:cNvSpPr>
            <a:spLocks noGrp="1"/>
          </p:cNvSpPr>
          <p:nvPr>
            <p:ph type="sldNum" sz="quarter" idx="12"/>
          </p:nvPr>
        </p:nvSpPr>
        <p:spPr/>
        <p:txBody>
          <a:bodyPr/>
          <a:lstStyle/>
          <a:p>
            <a:fld id="{51A8674D-BD5C-49D7-8333-F0C5F63EC494}" type="slidenum">
              <a:rPr lang="en-US" smtClean="0"/>
              <a:pPr/>
              <a:t>‹#›</a:t>
            </a:fld>
            <a:endParaRPr lang="en-US"/>
          </a:p>
        </p:txBody>
      </p:sp>
      <p:sp>
        <p:nvSpPr>
          <p:cNvPr id="10" name="Rectangle 9"/>
          <p:cNvSpPr/>
          <p:nvPr/>
        </p:nvSpPr>
        <p:spPr bwMode="invGray">
          <a:xfrm>
            <a:off x="0" y="5128334"/>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11" name="Rectangle 10"/>
          <p:cNvSpPr/>
          <p:nvPr userDrawn="1"/>
        </p:nvSpPr>
        <p:spPr>
          <a:xfrm>
            <a:off x="0" y="0"/>
            <a:ext cx="9144000" cy="6858000"/>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55448"/>
            <a:ext cx="8229600" cy="1252728"/>
          </a:xfrm>
        </p:spPr>
        <p:txBody>
          <a:bodyPr/>
          <a:lstStyle>
            <a:extLst/>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r>
              <a:rPr lang="en-US" smtClean="0"/>
              <a:t>06/05/2013</a:t>
            </a:r>
            <a:endParaRPr lang="en-US"/>
          </a:p>
        </p:txBody>
      </p:sp>
      <p:sp>
        <p:nvSpPr>
          <p:cNvPr id="5" name="Footer Placeholder 4"/>
          <p:cNvSpPr>
            <a:spLocks noGrp="1"/>
          </p:cNvSpPr>
          <p:nvPr>
            <p:ph type="ftr" sz="quarter" idx="11"/>
          </p:nvPr>
        </p:nvSpPr>
        <p:spPr/>
        <p:txBody>
          <a:bodyPr/>
          <a:lstStyle/>
          <a:p>
            <a:r>
              <a:rPr lang="en-US" smtClean="0"/>
              <a:t>Hovanes Egiyan         </a:t>
            </a:r>
            <a:endParaRPr lang="en-US"/>
          </a:p>
        </p:txBody>
      </p:sp>
      <p:sp>
        <p:nvSpPr>
          <p:cNvPr id="6" name="Slide Number Placeholder 5"/>
          <p:cNvSpPr>
            <a:spLocks noGrp="1"/>
          </p:cNvSpPr>
          <p:nvPr>
            <p:ph type="sldNum" sz="quarter" idx="12"/>
          </p:nvPr>
        </p:nvSpPr>
        <p:spPr/>
        <p:txBody>
          <a:bodyPr/>
          <a:lstStyle/>
          <a:p>
            <a:fld id="{51A8674D-BD5C-49D7-8333-F0C5F63EC494}" type="slidenum">
              <a:rPr lang="en-US" smtClean="0"/>
              <a:pPr/>
              <a:t>‹#›</a:t>
            </a:fld>
            <a:endParaRPr lang="en-US"/>
          </a:p>
        </p:txBody>
      </p:sp>
      <p:sp>
        <p:nvSpPr>
          <p:cNvPr id="7" name="Rectangle 6"/>
          <p:cNvSpPr/>
          <p:nvPr userDrawn="1"/>
        </p:nvSpPr>
        <p:spPr>
          <a:xfrm>
            <a:off x="0" y="0"/>
            <a:ext cx="9144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userDrawn="1"/>
        </p:nvSpPr>
        <p:spPr>
          <a:xfrm>
            <a:off x="0" y="0"/>
            <a:ext cx="9144000" cy="6858000"/>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2">
        <a:schemeClr val="bg2"/>
      </p:bgRef>
    </p:bg>
    <p:spTree>
      <p:nvGrpSpPr>
        <p:cNvPr id="1" name=""/>
        <p:cNvGrpSpPr/>
        <p:nvPr/>
      </p:nvGrpSpPr>
      <p:grpSpPr>
        <a:xfrm>
          <a:off x="0" y="0"/>
          <a:ext cx="0" cy="0"/>
          <a:chOff x="0" y="0"/>
          <a:chExt cx="0" cy="0"/>
        </a:xfrm>
      </p:grpSpPr>
      <p:sp>
        <p:nvSpPr>
          <p:cNvPr id="9" name="Rectangle 8"/>
          <p:cNvSpPr/>
          <p:nvPr/>
        </p:nvSpPr>
        <p:spPr bwMode="ltGray">
          <a:xfrm>
            <a:off x="0" y="1"/>
            <a:ext cx="9144000" cy="260252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12" name="Rectangle 11"/>
          <p:cNvSpPr/>
          <p:nvPr/>
        </p:nvSpPr>
        <p:spPr bwMode="invGray">
          <a:xfrm>
            <a:off x="0" y="2602520"/>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Title 1"/>
          <p:cNvSpPr>
            <a:spLocks noGrp="1"/>
          </p:cNvSpPr>
          <p:nvPr>
            <p:ph type="title"/>
          </p:nvPr>
        </p:nvSpPr>
        <p:spPr>
          <a:xfrm>
            <a:off x="749808" y="118872"/>
            <a:ext cx="8013192" cy="1636776"/>
          </a:xfrm>
        </p:spPr>
        <p:txBody>
          <a:bodyPr vert="horz" lIns="91440" tIns="0" rIns="91440" bIns="0" rtlCol="0" anchor="b">
            <a:normAutofit/>
            <a:scene3d>
              <a:camera prst="orthographicFront"/>
              <a:lightRig rig="threePt" dir="t">
                <a:rot lat="0" lon="0" rev="4800000"/>
              </a:lightRig>
            </a:scene3d>
            <a:sp3d prstMaterial="matte">
              <a:bevelT w="50800" h="10160"/>
            </a:sp3d>
          </a:bodyPr>
          <a:lstStyle>
            <a:lvl1pPr algn="l">
              <a:defRPr sz="4700" b="1" cap="none" baseline="0"/>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740664" y="1828800"/>
            <a:ext cx="8022336" cy="685800"/>
          </a:xfrm>
        </p:spPr>
        <p:txBody>
          <a:bodyPr lIns="146304" tIns="0" rIns="45720" bIns="0" anchor="t"/>
          <a:lstStyle>
            <a:lvl1pPr marL="0" indent="0">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r>
              <a:rPr lang="en-US" smtClean="0"/>
              <a:t>06/05/2013</a:t>
            </a:r>
            <a:endParaRPr lang="en-US"/>
          </a:p>
        </p:txBody>
      </p:sp>
      <p:sp>
        <p:nvSpPr>
          <p:cNvPr id="5" name="Footer Placeholder 4"/>
          <p:cNvSpPr>
            <a:spLocks noGrp="1"/>
          </p:cNvSpPr>
          <p:nvPr>
            <p:ph type="ftr" sz="quarter" idx="11"/>
          </p:nvPr>
        </p:nvSpPr>
        <p:spPr/>
        <p:txBody>
          <a:bodyPr/>
          <a:lstStyle/>
          <a:p>
            <a:r>
              <a:rPr lang="en-US" smtClean="0"/>
              <a:t>Hovanes Egiyan         </a:t>
            </a:r>
            <a:endParaRPr lang="en-US"/>
          </a:p>
        </p:txBody>
      </p:sp>
      <p:sp>
        <p:nvSpPr>
          <p:cNvPr id="6" name="Slide Number Placeholder 5"/>
          <p:cNvSpPr>
            <a:spLocks noGrp="1"/>
          </p:cNvSpPr>
          <p:nvPr>
            <p:ph type="sldNum" sz="quarter" idx="12"/>
          </p:nvPr>
        </p:nvSpPr>
        <p:spPr/>
        <p:txBody>
          <a:bodyPr/>
          <a:lstStyle/>
          <a:p>
            <a:fld id="{51A8674D-BD5C-49D7-8333-F0C5F63EC494}"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773936"/>
            <a:ext cx="4038600" cy="4623816"/>
          </a:xfrm>
        </p:spPr>
        <p:txBody>
          <a:bodyPr lIns="91440"/>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773936"/>
            <a:ext cx="4038600" cy="462381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r>
              <a:rPr lang="en-US" smtClean="0"/>
              <a:t>06/05/2013</a:t>
            </a:r>
            <a:endParaRPr lang="en-US"/>
          </a:p>
        </p:txBody>
      </p:sp>
      <p:sp>
        <p:nvSpPr>
          <p:cNvPr id="6" name="Footer Placeholder 5"/>
          <p:cNvSpPr>
            <a:spLocks noGrp="1"/>
          </p:cNvSpPr>
          <p:nvPr>
            <p:ph type="ftr" sz="quarter" idx="11"/>
          </p:nvPr>
        </p:nvSpPr>
        <p:spPr/>
        <p:txBody>
          <a:bodyPr/>
          <a:lstStyle/>
          <a:p>
            <a:r>
              <a:rPr lang="en-US" smtClean="0"/>
              <a:t>Hovanes Egiyan         </a:t>
            </a:r>
            <a:endParaRPr lang="en-US"/>
          </a:p>
        </p:txBody>
      </p:sp>
      <p:sp>
        <p:nvSpPr>
          <p:cNvPr id="7" name="Slide Number Placeholder 6"/>
          <p:cNvSpPr>
            <a:spLocks noGrp="1"/>
          </p:cNvSpPr>
          <p:nvPr>
            <p:ph type="sldNum" sz="quarter" idx="12"/>
          </p:nvPr>
        </p:nvSpPr>
        <p:spPr/>
        <p:txBody>
          <a:bodyPr/>
          <a:lstStyle/>
          <a:p>
            <a:fld id="{51A8674D-BD5C-49D7-8333-F0C5F63EC494}" type="slidenum">
              <a:rPr lang="en-US" smtClean="0"/>
              <a:pPr/>
              <a:t>‹#›</a:t>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698987"/>
            <a:ext cx="4040188" cy="715355"/>
          </a:xfrm>
        </p:spPr>
        <p:txBody>
          <a:bodyPr lIns="146304" anchor="ctr"/>
          <a:lstStyle>
            <a:lvl1pPr marL="0" indent="0">
              <a:buNone/>
              <a:defRPr sz="23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extLst/>
          </a:lstStyle>
          <a:p>
            <a:pPr lvl="0" eaLnBrk="1" latinLnBrk="0" hangingPunct="1"/>
            <a:r>
              <a:rPr kumimoji="0" lang="en-US" smtClean="0"/>
              <a:t>Click to edit Master text styles</a:t>
            </a:r>
          </a:p>
        </p:txBody>
      </p:sp>
      <p:sp>
        <p:nvSpPr>
          <p:cNvPr id="4" name="Content Placeholder 3"/>
          <p:cNvSpPr>
            <a:spLocks noGrp="1"/>
          </p:cNvSpPr>
          <p:nvPr>
            <p:ph sz="half" idx="2"/>
          </p:nvPr>
        </p:nvSpPr>
        <p:spPr>
          <a:xfrm>
            <a:off x="457200" y="2449512"/>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Text Placeholder 4"/>
          <p:cNvSpPr>
            <a:spLocks noGrp="1"/>
          </p:cNvSpPr>
          <p:nvPr>
            <p:ph type="body" sz="quarter" idx="3"/>
          </p:nvPr>
        </p:nvSpPr>
        <p:spPr>
          <a:xfrm>
            <a:off x="4645025" y="1698987"/>
            <a:ext cx="4041775" cy="715355"/>
          </a:xfrm>
        </p:spPr>
        <p:txBody>
          <a:bodyPr lIns="146304" anchor="ctr"/>
          <a:lstStyle>
            <a:lvl1pPr marL="0" indent="0">
              <a:buNone/>
              <a:defRPr sz="23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extLst/>
          </a:lstStyle>
          <a:p>
            <a:pPr lvl="0" eaLnBrk="1" latinLnBrk="0" hangingPunct="1"/>
            <a:r>
              <a:rPr kumimoji="0" lang="en-US" smtClean="0"/>
              <a:t>Click to edit Master text styles</a:t>
            </a:r>
          </a:p>
        </p:txBody>
      </p:sp>
      <p:sp>
        <p:nvSpPr>
          <p:cNvPr id="6" name="Content Placeholder 5"/>
          <p:cNvSpPr>
            <a:spLocks noGrp="1"/>
          </p:cNvSpPr>
          <p:nvPr>
            <p:ph sz="quarter" idx="4"/>
          </p:nvPr>
        </p:nvSpPr>
        <p:spPr>
          <a:xfrm>
            <a:off x="4645025" y="2449512"/>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r>
              <a:rPr lang="en-US" smtClean="0"/>
              <a:t>06/05/2013</a:t>
            </a:r>
            <a:endParaRPr lang="en-US"/>
          </a:p>
        </p:txBody>
      </p:sp>
      <p:sp>
        <p:nvSpPr>
          <p:cNvPr id="8" name="Footer Placeholder 7"/>
          <p:cNvSpPr>
            <a:spLocks noGrp="1"/>
          </p:cNvSpPr>
          <p:nvPr>
            <p:ph type="ftr" sz="quarter" idx="11"/>
          </p:nvPr>
        </p:nvSpPr>
        <p:spPr/>
        <p:txBody>
          <a:bodyPr/>
          <a:lstStyle/>
          <a:p>
            <a:r>
              <a:rPr lang="en-US" smtClean="0"/>
              <a:t>Hovanes Egiyan         </a:t>
            </a:r>
            <a:endParaRPr lang="en-US"/>
          </a:p>
        </p:txBody>
      </p:sp>
      <p:sp>
        <p:nvSpPr>
          <p:cNvPr id="9" name="Slide Number Placeholder 8"/>
          <p:cNvSpPr>
            <a:spLocks noGrp="1"/>
          </p:cNvSpPr>
          <p:nvPr>
            <p:ph type="sldNum" sz="quarter" idx="12"/>
          </p:nvPr>
        </p:nvSpPr>
        <p:spPr/>
        <p:txBody>
          <a:bodyPr/>
          <a:lstStyle/>
          <a:p>
            <a:fld id="{51A8674D-BD5C-49D7-8333-F0C5F63EC494}" type="slidenum">
              <a:rPr lang="en-US" smtClean="0"/>
              <a:pPr/>
              <a:t>‹#›</a:t>
            </a:fld>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r>
              <a:rPr lang="en-US" smtClean="0"/>
              <a:t>06/05/2013</a:t>
            </a:r>
            <a:endParaRPr lang="en-US"/>
          </a:p>
        </p:txBody>
      </p:sp>
      <p:sp>
        <p:nvSpPr>
          <p:cNvPr id="4" name="Footer Placeholder 3"/>
          <p:cNvSpPr>
            <a:spLocks noGrp="1"/>
          </p:cNvSpPr>
          <p:nvPr>
            <p:ph type="ftr" sz="quarter" idx="11"/>
          </p:nvPr>
        </p:nvSpPr>
        <p:spPr/>
        <p:txBody>
          <a:bodyPr/>
          <a:lstStyle/>
          <a:p>
            <a:r>
              <a:rPr lang="en-US" smtClean="0"/>
              <a:t>Hovanes Egiyan         </a:t>
            </a:r>
            <a:endParaRPr lang="en-US"/>
          </a:p>
        </p:txBody>
      </p:sp>
      <p:sp>
        <p:nvSpPr>
          <p:cNvPr id="5" name="Slide Number Placeholder 4"/>
          <p:cNvSpPr>
            <a:spLocks noGrp="1"/>
          </p:cNvSpPr>
          <p:nvPr>
            <p:ph type="sldNum" sz="quarter" idx="12"/>
          </p:nvPr>
        </p:nvSpPr>
        <p:spPr/>
        <p:txBody>
          <a:bodyPr/>
          <a:lstStyle/>
          <a:p>
            <a:fld id="{51A8674D-BD5C-49D7-8333-F0C5F63EC494}" type="slidenum">
              <a:rPr lang="en-US" smtClean="0"/>
              <a:pPr/>
              <a:t>‹#›</a:t>
            </a:fld>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smtClean="0"/>
              <a:t>06/05/2013</a:t>
            </a:r>
            <a:endParaRPr lang="en-US"/>
          </a:p>
        </p:txBody>
      </p:sp>
      <p:sp>
        <p:nvSpPr>
          <p:cNvPr id="3" name="Footer Placeholder 2"/>
          <p:cNvSpPr>
            <a:spLocks noGrp="1"/>
          </p:cNvSpPr>
          <p:nvPr>
            <p:ph type="ftr" sz="quarter" idx="11"/>
          </p:nvPr>
        </p:nvSpPr>
        <p:spPr/>
        <p:txBody>
          <a:bodyPr/>
          <a:lstStyle/>
          <a:p>
            <a:r>
              <a:rPr lang="en-US" smtClean="0"/>
              <a:t>Hovanes Egiyan         </a:t>
            </a:r>
            <a:endParaRPr lang="en-US"/>
          </a:p>
        </p:txBody>
      </p:sp>
      <p:sp>
        <p:nvSpPr>
          <p:cNvPr id="4" name="Slide Number Placeholder 3"/>
          <p:cNvSpPr>
            <a:spLocks noGrp="1"/>
          </p:cNvSpPr>
          <p:nvPr>
            <p:ph type="sldNum" sz="quarter" idx="12"/>
          </p:nvPr>
        </p:nvSpPr>
        <p:spPr/>
        <p:txBody>
          <a:bodyPr/>
          <a:lstStyle/>
          <a:p>
            <a:fld id="{51A8674D-BD5C-49D7-8333-F0C5F63EC494}" type="slidenum">
              <a:rPr lang="en-US" smtClean="0"/>
              <a:pPr/>
              <a:t>‹#›</a:t>
            </a:fld>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7838" y="152400"/>
            <a:ext cx="2523744" cy="978408"/>
          </a:xfrm>
        </p:spPr>
        <p:txBody>
          <a:bodyPr vert="horz" lIns="73152" rIns="45720" bIns="0" rtlCol="0" anchor="b">
            <a:normAutofit/>
            <a:sp3d prstMaterial="matte"/>
          </a:bodyPr>
          <a:lstStyle>
            <a:lvl1pPr algn="l">
              <a:defRPr sz="2000" b="0"/>
            </a:lvl1pPr>
            <a:extLst/>
          </a:lstStyle>
          <a:p>
            <a:r>
              <a:rPr kumimoji="0" lang="en-US" smtClean="0"/>
              <a:t>Click to edit Master title style</a:t>
            </a:r>
            <a:endParaRPr kumimoji="0" lang="en-US"/>
          </a:p>
        </p:txBody>
      </p:sp>
      <p:sp>
        <p:nvSpPr>
          <p:cNvPr id="3" name="Content Placeholder 2"/>
          <p:cNvSpPr>
            <a:spLocks noGrp="1"/>
          </p:cNvSpPr>
          <p:nvPr>
            <p:ph idx="1"/>
          </p:nvPr>
        </p:nvSpPr>
        <p:spPr>
          <a:xfrm>
            <a:off x="3019377" y="1743133"/>
            <a:ext cx="5920641" cy="455888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Text Placeholder 3"/>
          <p:cNvSpPr>
            <a:spLocks noGrp="1"/>
          </p:cNvSpPr>
          <p:nvPr>
            <p:ph type="body" sz="half" idx="2"/>
          </p:nvPr>
        </p:nvSpPr>
        <p:spPr>
          <a:xfrm>
            <a:off x="167838" y="1730018"/>
            <a:ext cx="2468880" cy="4572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extLst/>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r>
              <a:rPr lang="en-US" smtClean="0"/>
              <a:t>06/05/2013</a:t>
            </a:r>
            <a:endParaRPr lang="en-US"/>
          </a:p>
        </p:txBody>
      </p:sp>
      <p:sp>
        <p:nvSpPr>
          <p:cNvPr id="6" name="Footer Placeholder 5"/>
          <p:cNvSpPr>
            <a:spLocks noGrp="1"/>
          </p:cNvSpPr>
          <p:nvPr>
            <p:ph type="ftr" sz="quarter" idx="11"/>
          </p:nvPr>
        </p:nvSpPr>
        <p:spPr/>
        <p:txBody>
          <a:bodyPr/>
          <a:lstStyle/>
          <a:p>
            <a:r>
              <a:rPr lang="en-US" smtClean="0"/>
              <a:t>Hovanes Egiyan         </a:t>
            </a:r>
            <a:endParaRPr lang="en-US"/>
          </a:p>
        </p:txBody>
      </p:sp>
      <p:sp>
        <p:nvSpPr>
          <p:cNvPr id="7" name="Slide Number Placeholder 6"/>
          <p:cNvSpPr>
            <a:spLocks noGrp="1"/>
          </p:cNvSpPr>
          <p:nvPr>
            <p:ph type="sldNum" sz="quarter" idx="12"/>
          </p:nvPr>
        </p:nvSpPr>
        <p:spPr/>
        <p:txBody>
          <a:bodyPr/>
          <a:lstStyle/>
          <a:p>
            <a:fld id="{51A8674D-BD5C-49D7-8333-F0C5F63EC494}" type="slidenum">
              <a:rPr lang="en-US" smtClean="0"/>
              <a:pPr/>
              <a:t>‹#›</a:t>
            </a:fld>
            <a:endParaRPr lang="en-US"/>
          </a:p>
        </p:txBody>
      </p:sp>
      <p:sp>
        <p:nvSpPr>
          <p:cNvPr id="12" name="Rectangle 11"/>
          <p:cNvSpPr/>
          <p:nvPr/>
        </p:nvSpPr>
        <p:spPr bwMode="invGray">
          <a:xfrm>
            <a:off x="2855737" y="0"/>
            <a:ext cx="45720" cy="1453896"/>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9" name="Rectangle 8"/>
          <p:cNvSpPr/>
          <p:nvPr/>
        </p:nvSpPr>
        <p:spPr bwMode="invGray">
          <a:xfrm>
            <a:off x="2855737" y="0"/>
            <a:ext cx="45720" cy="1453896"/>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r>
              <a:rPr lang="en-US" smtClean="0"/>
              <a:t>06/05/2013</a:t>
            </a:r>
            <a:endParaRPr lang="en-US"/>
          </a:p>
        </p:txBody>
      </p:sp>
      <p:sp>
        <p:nvSpPr>
          <p:cNvPr id="5" name="Footer Placeholder 4"/>
          <p:cNvSpPr>
            <a:spLocks noGrp="1"/>
          </p:cNvSpPr>
          <p:nvPr>
            <p:ph type="ftr" sz="quarter" idx="11"/>
          </p:nvPr>
        </p:nvSpPr>
        <p:spPr/>
        <p:txBody>
          <a:bodyPr/>
          <a:lstStyle/>
          <a:p>
            <a:r>
              <a:rPr lang="en-US" smtClean="0"/>
              <a:t>Hovanes Egiyan         </a:t>
            </a:r>
            <a:endParaRPr lang="en-US"/>
          </a:p>
        </p:txBody>
      </p:sp>
      <p:sp>
        <p:nvSpPr>
          <p:cNvPr id="6" name="Slide Number Placeholder 5"/>
          <p:cNvSpPr>
            <a:spLocks noGrp="1"/>
          </p:cNvSpPr>
          <p:nvPr>
            <p:ph type="sldNum" sz="quarter" idx="12"/>
          </p:nvPr>
        </p:nvSpPr>
        <p:spPr/>
        <p:txBody>
          <a:bodyPr/>
          <a:lstStyle/>
          <a:p>
            <a:fld id="{34BD931E-46A4-40E5-AC7B-BA4DF30230B2}" type="slidenum">
              <a:rPr lang="en-US" smtClean="0"/>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64592" y="155448"/>
            <a:ext cx="2525150" cy="978408"/>
          </a:xfrm>
        </p:spPr>
        <p:txBody>
          <a:bodyPr lIns="73152" bIns="0" anchor="b">
            <a:sp3d prstMaterial="matte"/>
          </a:bodyPr>
          <a:lstStyle>
            <a:lvl1pPr algn="l">
              <a:defRPr sz="2000" b="0"/>
            </a:lvl1pPr>
            <a:extLst/>
          </a:lstStyle>
          <a:p>
            <a:r>
              <a:rPr kumimoji="0" lang="en-US" smtClean="0"/>
              <a:t>Click to edit Master title style</a:t>
            </a:r>
            <a:endParaRPr kumimoji="0" lang="en-US"/>
          </a:p>
        </p:txBody>
      </p:sp>
      <p:sp>
        <p:nvSpPr>
          <p:cNvPr id="3" name="Picture Placeholder 2"/>
          <p:cNvSpPr>
            <a:spLocks noGrp="1"/>
          </p:cNvSpPr>
          <p:nvPr>
            <p:ph type="pic" idx="1"/>
          </p:nvPr>
        </p:nvSpPr>
        <p:spPr>
          <a:xfrm>
            <a:off x="2903805" y="1484808"/>
            <a:ext cx="6247397" cy="5373192"/>
          </a:xfrm>
          <a:solidFill>
            <a:schemeClr val="bg2">
              <a:shade val="75000"/>
            </a:schemeClr>
          </a:solidFill>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extLst/>
          </a:lstStyle>
          <a:p>
            <a:r>
              <a:rPr kumimoji="0" lang="en-US" smtClean="0"/>
              <a:t>Click icon to add picture</a:t>
            </a:r>
            <a:endParaRPr kumimoji="0" lang="en-US" dirty="0"/>
          </a:p>
        </p:txBody>
      </p:sp>
      <p:sp>
        <p:nvSpPr>
          <p:cNvPr id="4" name="Text Placeholder 3"/>
          <p:cNvSpPr>
            <a:spLocks noGrp="1"/>
          </p:cNvSpPr>
          <p:nvPr>
            <p:ph type="body" sz="half" idx="2"/>
          </p:nvPr>
        </p:nvSpPr>
        <p:spPr>
          <a:xfrm>
            <a:off x="164592" y="1728216"/>
            <a:ext cx="2468880" cy="4572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extLst/>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a:xfrm>
            <a:off x="164592" y="1170432"/>
            <a:ext cx="2523744" cy="201168"/>
          </a:xfrm>
        </p:spPr>
        <p:txBody>
          <a:bodyPr/>
          <a:lstStyle/>
          <a:p>
            <a:r>
              <a:rPr lang="en-US" smtClean="0"/>
              <a:t>06/05/2013</a:t>
            </a:r>
            <a:endParaRPr lang="en-US"/>
          </a:p>
        </p:txBody>
      </p:sp>
      <p:sp>
        <p:nvSpPr>
          <p:cNvPr id="11" name="Rectangle 10"/>
          <p:cNvSpPr/>
          <p:nvPr/>
        </p:nvSpPr>
        <p:spPr>
          <a:xfrm>
            <a:off x="2855737" y="0"/>
            <a:ext cx="45720" cy="685800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9" name="Rectangle 8"/>
          <p:cNvSpPr/>
          <p:nvPr/>
        </p:nvSpPr>
        <p:spPr bwMode="invGray">
          <a:xfrm>
            <a:off x="2855737" y="0"/>
            <a:ext cx="45720" cy="685800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6" name="Footer Placeholder 5"/>
          <p:cNvSpPr>
            <a:spLocks noGrp="1"/>
          </p:cNvSpPr>
          <p:nvPr>
            <p:ph type="ftr" sz="quarter" idx="11"/>
          </p:nvPr>
        </p:nvSpPr>
        <p:spPr>
          <a:xfrm>
            <a:off x="3035808" y="1170432"/>
            <a:ext cx="5193792" cy="201168"/>
          </a:xfrm>
        </p:spPr>
        <p:txBody>
          <a:bodyPr/>
          <a:lstStyle>
            <a:lvl1pPr>
              <a:defRPr>
                <a:solidFill>
                  <a:schemeClr val="bg1">
                    <a:shade val="50000"/>
                  </a:schemeClr>
                </a:solidFill>
              </a:defRPr>
            </a:lvl1pPr>
          </a:lstStyle>
          <a:p>
            <a:r>
              <a:rPr lang="en-US" smtClean="0"/>
              <a:t>Hovanes Egiyan         </a:t>
            </a:r>
            <a:endParaRPr lang="en-US"/>
          </a:p>
        </p:txBody>
      </p:sp>
      <p:sp>
        <p:nvSpPr>
          <p:cNvPr id="7" name="Slide Number Placeholder 6"/>
          <p:cNvSpPr>
            <a:spLocks noGrp="1"/>
          </p:cNvSpPr>
          <p:nvPr>
            <p:ph type="sldNum" sz="quarter" idx="12"/>
          </p:nvPr>
        </p:nvSpPr>
        <p:spPr>
          <a:xfrm>
            <a:off x="8339328" y="1170432"/>
            <a:ext cx="733864" cy="201168"/>
          </a:xfrm>
        </p:spPr>
        <p:txBody>
          <a:bodyPr/>
          <a:lstStyle/>
          <a:p>
            <a:fld id="{51A8674D-BD5C-49D7-8333-F0C5F63EC494}"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r>
              <a:rPr lang="en-US" smtClean="0"/>
              <a:t>06/05/2013</a:t>
            </a:r>
            <a:endParaRPr lang="en-US"/>
          </a:p>
        </p:txBody>
      </p:sp>
      <p:sp>
        <p:nvSpPr>
          <p:cNvPr id="5" name="Footer Placeholder 4"/>
          <p:cNvSpPr>
            <a:spLocks noGrp="1"/>
          </p:cNvSpPr>
          <p:nvPr>
            <p:ph type="ftr" sz="quarter" idx="11"/>
          </p:nvPr>
        </p:nvSpPr>
        <p:spPr/>
        <p:txBody>
          <a:bodyPr/>
          <a:lstStyle/>
          <a:p>
            <a:r>
              <a:rPr lang="en-US" smtClean="0"/>
              <a:t>Hovanes Egiyan         </a:t>
            </a:r>
            <a:endParaRPr lang="en-US"/>
          </a:p>
        </p:txBody>
      </p:sp>
      <p:sp>
        <p:nvSpPr>
          <p:cNvPr id="6" name="Slide Number Placeholder 5"/>
          <p:cNvSpPr>
            <a:spLocks noGrp="1"/>
          </p:cNvSpPr>
          <p:nvPr>
            <p:ph type="sldNum" sz="quarter" idx="12"/>
          </p:nvPr>
        </p:nvSpPr>
        <p:spPr/>
        <p:txBody>
          <a:bodyPr/>
          <a:lstStyle/>
          <a:p>
            <a:fld id="{51A8674D-BD5C-49D7-8333-F0C5F63EC494}" type="slidenum">
              <a:rPr lang="en-US" smtClean="0"/>
              <a:pPr/>
              <a:t>‹#›</a:t>
            </a:fld>
            <a:endParaRPr 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9" name="Rectangle 8"/>
          <p:cNvSpPr/>
          <p:nvPr/>
        </p:nvSpPr>
        <p:spPr bwMode="invGray">
          <a:xfrm>
            <a:off x="6598920" y="0"/>
            <a:ext cx="45720" cy="6858000"/>
          </a:xfrm>
          <a:prstGeom prst="rect">
            <a:avLst/>
          </a:prstGeom>
          <a:solidFill>
            <a:srgbClr val="FFFFFF"/>
          </a:solidFill>
          <a:ln w="48000" cap="flat" cmpd="thickThin" algn="ctr">
            <a:noFill/>
            <a:prstDash val="solid"/>
          </a:ln>
          <a:effectLst>
            <a:outerShdw blurRad="31750" dist="10160" dir="108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8" name="Rectangle 7"/>
          <p:cNvSpPr/>
          <p:nvPr/>
        </p:nvSpPr>
        <p:spPr bwMode="ltGray">
          <a:xfrm>
            <a:off x="6647687" y="0"/>
            <a:ext cx="2514601" cy="685800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Vertical Title 1"/>
          <p:cNvSpPr>
            <a:spLocks noGrp="1"/>
          </p:cNvSpPr>
          <p:nvPr>
            <p:ph type="title" orient="vert"/>
          </p:nvPr>
        </p:nvSpPr>
        <p:spPr>
          <a:xfrm>
            <a:off x="6781800" y="274640"/>
            <a:ext cx="1905000" cy="5851525"/>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304800"/>
            <a:ext cx="6019800" cy="5851525"/>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r>
              <a:rPr lang="en-US" smtClean="0"/>
              <a:t>06/05/2013</a:t>
            </a:r>
            <a:endParaRPr lang="en-US"/>
          </a:p>
        </p:txBody>
      </p:sp>
      <p:sp>
        <p:nvSpPr>
          <p:cNvPr id="5" name="Footer Placeholder 4"/>
          <p:cNvSpPr>
            <a:spLocks noGrp="1"/>
          </p:cNvSpPr>
          <p:nvPr>
            <p:ph type="ftr" sz="quarter" idx="11"/>
          </p:nvPr>
        </p:nvSpPr>
        <p:spPr>
          <a:xfrm>
            <a:off x="2640597" y="6377459"/>
            <a:ext cx="3836404" cy="365125"/>
          </a:xfrm>
        </p:spPr>
        <p:txBody>
          <a:bodyPr/>
          <a:lstStyle/>
          <a:p>
            <a:r>
              <a:rPr lang="en-US" smtClean="0"/>
              <a:t>Hovanes Egiyan         </a:t>
            </a:r>
            <a:endParaRPr lang="en-US"/>
          </a:p>
        </p:txBody>
      </p:sp>
      <p:sp>
        <p:nvSpPr>
          <p:cNvPr id="6" name="Slide Number Placeholder 5"/>
          <p:cNvSpPr>
            <a:spLocks noGrp="1"/>
          </p:cNvSpPr>
          <p:nvPr>
            <p:ph type="sldNum" sz="quarter" idx="12"/>
          </p:nvPr>
        </p:nvSpPr>
        <p:spPr/>
        <p:txBody>
          <a:bodyPr/>
          <a:lstStyle/>
          <a:p>
            <a:fld id="{51A8674D-BD5C-49D7-8333-F0C5F63EC494}" type="slidenum">
              <a:rPr lang="en-US" smtClean="0"/>
              <a:pPr/>
              <a:t>‹#›</a:t>
            </a:fld>
            <a:endParaRPr lang="en-US"/>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r>
              <a:rPr lang="en-US" smtClean="0"/>
              <a:t>06/05/2013</a:t>
            </a:r>
            <a:endParaRPr lang="en-US"/>
          </a:p>
        </p:txBody>
      </p:sp>
      <p:sp>
        <p:nvSpPr>
          <p:cNvPr id="4" name="Footer Placeholder 3"/>
          <p:cNvSpPr>
            <a:spLocks noGrp="1"/>
          </p:cNvSpPr>
          <p:nvPr>
            <p:ph type="ftr" sz="quarter" idx="11"/>
          </p:nvPr>
        </p:nvSpPr>
        <p:spPr/>
        <p:txBody>
          <a:bodyPr/>
          <a:lstStyle/>
          <a:p>
            <a:r>
              <a:rPr lang="en-US" smtClean="0"/>
              <a:t>Hovanes Egiyan         </a:t>
            </a:r>
            <a:endParaRPr lang="en-US"/>
          </a:p>
        </p:txBody>
      </p:sp>
      <p:sp>
        <p:nvSpPr>
          <p:cNvPr id="5" name="Slide Number Placeholder 4"/>
          <p:cNvSpPr>
            <a:spLocks noGrp="1"/>
          </p:cNvSpPr>
          <p:nvPr>
            <p:ph type="sldNum" sz="quarter" idx="12"/>
          </p:nvPr>
        </p:nvSpPr>
        <p:spPr/>
        <p:txBody>
          <a:bodyPr/>
          <a:lstStyle/>
          <a:p>
            <a:fld id="{51A8674D-BD5C-49D7-8333-F0C5F63EC494}" type="slidenum">
              <a:rPr lang="en-US" smtClean="0"/>
              <a:pPr/>
              <a:t>‹#›</a:t>
            </a:fld>
            <a:endParaRPr lang="en-US"/>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9" name="Rectangle 8"/>
          <p:cNvSpPr/>
          <p:nvPr userDrawn="1"/>
        </p:nvSpPr>
        <p:spPr>
          <a:xfrm>
            <a:off x="0" y="0"/>
            <a:ext cx="9144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Content Placeholder 30"/>
          <p:cNvSpPr>
            <a:spLocks noGrp="1"/>
          </p:cNvSpPr>
          <p:nvPr>
            <p:ph sz="quarter" idx="13"/>
          </p:nvPr>
        </p:nvSpPr>
        <p:spPr>
          <a:xfrm>
            <a:off x="352427" y="1463040"/>
            <a:ext cx="7680960" cy="4724400"/>
          </a:xfrm>
        </p:spPr>
        <p:txBody>
          <a:bodyPr/>
          <a:lstStyle>
            <a:lvl1pPr>
              <a:buFont typeface="Wingdings" pitchFamily="2" charset="2"/>
              <a:buChar char="q"/>
              <a:defRPr/>
            </a:lvl1pPr>
            <a:lvl2pPr>
              <a:buFont typeface="Wingdings" pitchFamily="2" charset="2"/>
              <a:buChar char="Ø"/>
              <a:defRPr/>
            </a:lvl2pPr>
            <a:lvl3pPr>
              <a:buFont typeface="Wingdings" pitchFamily="2" charset="2"/>
              <a:buChar char="§"/>
              <a:defRPr sz="1500"/>
            </a:lvl3pPr>
            <a:lvl4pPr>
              <a:buFont typeface="Courier New" pitchFamily="49" charset="0"/>
              <a:buChar char="o"/>
              <a:defRPr sz="1400"/>
            </a:lvl4pPr>
            <a:lvl5pPr>
              <a:defRPr sz="12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Rectangle 9"/>
          <p:cNvSpPr/>
          <p:nvPr userDrawn="1"/>
        </p:nvSpPr>
        <p:spPr>
          <a:xfrm>
            <a:off x="0" y="0"/>
            <a:ext cx="9144000" cy="6858000"/>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itle 23"/>
          <p:cNvSpPr>
            <a:spLocks noGrp="1"/>
          </p:cNvSpPr>
          <p:nvPr>
            <p:ph type="title"/>
          </p:nvPr>
        </p:nvSpPr>
        <p:spPr>
          <a:xfrm>
            <a:off x="352427" y="533400"/>
            <a:ext cx="7680960" cy="762000"/>
          </a:xfrm>
        </p:spPr>
        <p:txBody>
          <a:bodyPr/>
          <a:lstStyle/>
          <a:p>
            <a:r>
              <a:rPr lang="en-US" dirty="0" smtClean="0"/>
              <a:t>Click to edit Master title style</a:t>
            </a:r>
            <a:endParaRPr lang="en-US" dirty="0"/>
          </a:p>
        </p:txBody>
      </p:sp>
      <p:sp>
        <p:nvSpPr>
          <p:cNvPr id="25" name="Date Placeholder 24"/>
          <p:cNvSpPr>
            <a:spLocks noGrp="1"/>
          </p:cNvSpPr>
          <p:nvPr>
            <p:ph type="dt" sz="half" idx="14"/>
          </p:nvPr>
        </p:nvSpPr>
        <p:spPr/>
        <p:txBody>
          <a:bodyPr/>
          <a:lstStyle/>
          <a:p>
            <a:r>
              <a:rPr lang="en-US" smtClean="0"/>
              <a:t>06/05/2013</a:t>
            </a:r>
            <a:endParaRPr lang="en-US"/>
          </a:p>
        </p:txBody>
      </p:sp>
      <p:sp>
        <p:nvSpPr>
          <p:cNvPr id="26" name="Slide Number Placeholder 25"/>
          <p:cNvSpPr>
            <a:spLocks noGrp="1"/>
          </p:cNvSpPr>
          <p:nvPr>
            <p:ph type="sldNum" sz="quarter" idx="15"/>
          </p:nvPr>
        </p:nvSpPr>
        <p:spPr/>
        <p:txBody>
          <a:bodyPr/>
          <a:lstStyle/>
          <a:p>
            <a:fld id="{51A8674D-BD5C-49D7-8333-F0C5F63EC494}" type="slidenum">
              <a:rPr lang="en-US" smtClean="0"/>
              <a:pPr/>
              <a:t>‹#›</a:t>
            </a:fld>
            <a:endParaRPr lang="en-US"/>
          </a:p>
        </p:txBody>
      </p:sp>
      <p:sp>
        <p:nvSpPr>
          <p:cNvPr id="27" name="Footer Placeholder 26"/>
          <p:cNvSpPr>
            <a:spLocks noGrp="1"/>
          </p:cNvSpPr>
          <p:nvPr>
            <p:ph type="ftr" sz="quarter" idx="16"/>
          </p:nvPr>
        </p:nvSpPr>
        <p:spPr/>
        <p:txBody>
          <a:bodyPr/>
          <a:lstStyle/>
          <a:p>
            <a:r>
              <a:rPr lang="en-US" smtClean="0"/>
              <a:t>Hovanes Egiyan         </a:t>
            </a: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r>
              <a:rPr lang="en-US" smtClean="0"/>
              <a:t>06/05/2013</a:t>
            </a:r>
            <a:endParaRPr lang="en-US"/>
          </a:p>
        </p:txBody>
      </p:sp>
      <p:sp>
        <p:nvSpPr>
          <p:cNvPr id="5" name="Footer Placeholder 4"/>
          <p:cNvSpPr>
            <a:spLocks noGrp="1"/>
          </p:cNvSpPr>
          <p:nvPr>
            <p:ph type="ftr" sz="quarter" idx="11"/>
          </p:nvPr>
        </p:nvSpPr>
        <p:spPr/>
        <p:txBody>
          <a:bodyPr/>
          <a:lstStyle/>
          <a:p>
            <a:r>
              <a:rPr lang="en-US" smtClean="0"/>
              <a:t>Hovanes Egiyan         </a:t>
            </a:r>
            <a:endParaRPr lang="en-US"/>
          </a:p>
        </p:txBody>
      </p:sp>
      <p:sp>
        <p:nvSpPr>
          <p:cNvPr id="6" name="Slide Number Placeholder 5"/>
          <p:cNvSpPr>
            <a:spLocks noGrp="1"/>
          </p:cNvSpPr>
          <p:nvPr>
            <p:ph type="sldNum" sz="quarter" idx="12"/>
          </p:nvPr>
        </p:nvSpPr>
        <p:spPr/>
        <p:txBody>
          <a:bodyPr/>
          <a:lstStyle/>
          <a:p>
            <a:fld id="{34BD931E-46A4-40E5-AC7B-BA4DF30230B2}"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r>
              <a:rPr lang="en-US" smtClean="0"/>
              <a:t>06/05/2013</a:t>
            </a:r>
            <a:endParaRPr lang="en-US"/>
          </a:p>
        </p:txBody>
      </p:sp>
      <p:sp>
        <p:nvSpPr>
          <p:cNvPr id="6" name="Footer Placeholder 5"/>
          <p:cNvSpPr>
            <a:spLocks noGrp="1"/>
          </p:cNvSpPr>
          <p:nvPr>
            <p:ph type="ftr" sz="quarter" idx="11"/>
          </p:nvPr>
        </p:nvSpPr>
        <p:spPr/>
        <p:txBody>
          <a:bodyPr/>
          <a:lstStyle/>
          <a:p>
            <a:r>
              <a:rPr lang="en-US" smtClean="0"/>
              <a:t>Hovanes Egiyan         </a:t>
            </a:r>
            <a:endParaRPr lang="en-US"/>
          </a:p>
        </p:txBody>
      </p:sp>
      <p:sp>
        <p:nvSpPr>
          <p:cNvPr id="7" name="Slide Number Placeholder 6"/>
          <p:cNvSpPr>
            <a:spLocks noGrp="1"/>
          </p:cNvSpPr>
          <p:nvPr>
            <p:ph type="sldNum" sz="quarter" idx="12"/>
          </p:nvPr>
        </p:nvSpPr>
        <p:spPr/>
        <p:txBody>
          <a:bodyPr/>
          <a:lstStyle/>
          <a:p>
            <a:fld id="{34BD931E-46A4-40E5-AC7B-BA4DF30230B2}"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r>
              <a:rPr lang="en-US" smtClean="0"/>
              <a:t>06/05/2013</a:t>
            </a:r>
            <a:endParaRPr lang="en-US"/>
          </a:p>
        </p:txBody>
      </p:sp>
      <p:sp>
        <p:nvSpPr>
          <p:cNvPr id="8" name="Footer Placeholder 7"/>
          <p:cNvSpPr>
            <a:spLocks noGrp="1"/>
          </p:cNvSpPr>
          <p:nvPr>
            <p:ph type="ftr" sz="quarter" idx="11"/>
          </p:nvPr>
        </p:nvSpPr>
        <p:spPr/>
        <p:txBody>
          <a:bodyPr/>
          <a:lstStyle/>
          <a:p>
            <a:r>
              <a:rPr lang="en-US" smtClean="0"/>
              <a:t>Hovanes Egiyan         </a:t>
            </a:r>
            <a:endParaRPr lang="en-US"/>
          </a:p>
        </p:txBody>
      </p:sp>
      <p:sp>
        <p:nvSpPr>
          <p:cNvPr id="9" name="Slide Number Placeholder 8"/>
          <p:cNvSpPr>
            <a:spLocks noGrp="1"/>
          </p:cNvSpPr>
          <p:nvPr>
            <p:ph type="sldNum" sz="quarter" idx="12"/>
          </p:nvPr>
        </p:nvSpPr>
        <p:spPr/>
        <p:txBody>
          <a:bodyPr/>
          <a:lstStyle/>
          <a:p>
            <a:fld id="{34BD931E-46A4-40E5-AC7B-BA4DF30230B2}"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r>
              <a:rPr lang="en-US" smtClean="0"/>
              <a:t>06/05/2013</a:t>
            </a:r>
            <a:endParaRPr lang="en-US"/>
          </a:p>
        </p:txBody>
      </p:sp>
      <p:sp>
        <p:nvSpPr>
          <p:cNvPr id="4" name="Footer Placeholder 3"/>
          <p:cNvSpPr>
            <a:spLocks noGrp="1"/>
          </p:cNvSpPr>
          <p:nvPr>
            <p:ph type="ftr" sz="quarter" idx="11"/>
          </p:nvPr>
        </p:nvSpPr>
        <p:spPr/>
        <p:txBody>
          <a:bodyPr/>
          <a:lstStyle/>
          <a:p>
            <a:r>
              <a:rPr lang="en-US" smtClean="0"/>
              <a:t>Hovanes Egiyan         </a:t>
            </a:r>
            <a:endParaRPr lang="en-US"/>
          </a:p>
        </p:txBody>
      </p:sp>
      <p:sp>
        <p:nvSpPr>
          <p:cNvPr id="5" name="Slide Number Placeholder 4"/>
          <p:cNvSpPr>
            <a:spLocks noGrp="1"/>
          </p:cNvSpPr>
          <p:nvPr>
            <p:ph type="sldNum" sz="quarter" idx="12"/>
          </p:nvPr>
        </p:nvSpPr>
        <p:spPr/>
        <p:txBody>
          <a:bodyPr/>
          <a:lstStyle/>
          <a:p>
            <a:fld id="{34BD931E-46A4-40E5-AC7B-BA4DF30230B2}"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smtClean="0"/>
              <a:t>06/05/2013</a:t>
            </a:r>
            <a:endParaRPr lang="en-US"/>
          </a:p>
        </p:txBody>
      </p:sp>
      <p:sp>
        <p:nvSpPr>
          <p:cNvPr id="3" name="Footer Placeholder 2"/>
          <p:cNvSpPr>
            <a:spLocks noGrp="1"/>
          </p:cNvSpPr>
          <p:nvPr>
            <p:ph type="ftr" sz="quarter" idx="11"/>
          </p:nvPr>
        </p:nvSpPr>
        <p:spPr/>
        <p:txBody>
          <a:bodyPr/>
          <a:lstStyle/>
          <a:p>
            <a:r>
              <a:rPr lang="en-US" smtClean="0"/>
              <a:t>Hovanes Egiyan         </a:t>
            </a:r>
            <a:endParaRPr lang="en-US"/>
          </a:p>
        </p:txBody>
      </p:sp>
      <p:sp>
        <p:nvSpPr>
          <p:cNvPr id="4" name="Slide Number Placeholder 3"/>
          <p:cNvSpPr>
            <a:spLocks noGrp="1"/>
          </p:cNvSpPr>
          <p:nvPr>
            <p:ph type="sldNum" sz="quarter" idx="12"/>
          </p:nvPr>
        </p:nvSpPr>
        <p:spPr/>
        <p:txBody>
          <a:bodyPr/>
          <a:lstStyle/>
          <a:p>
            <a:fld id="{34BD931E-46A4-40E5-AC7B-BA4DF30230B2}"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r>
              <a:rPr lang="en-US" smtClean="0"/>
              <a:t>06/05/2013</a:t>
            </a:r>
            <a:endParaRPr lang="en-US"/>
          </a:p>
        </p:txBody>
      </p:sp>
      <p:sp>
        <p:nvSpPr>
          <p:cNvPr id="6" name="Footer Placeholder 5"/>
          <p:cNvSpPr>
            <a:spLocks noGrp="1"/>
          </p:cNvSpPr>
          <p:nvPr>
            <p:ph type="ftr" sz="quarter" idx="11"/>
          </p:nvPr>
        </p:nvSpPr>
        <p:spPr/>
        <p:txBody>
          <a:bodyPr/>
          <a:lstStyle/>
          <a:p>
            <a:r>
              <a:rPr lang="en-US" smtClean="0"/>
              <a:t>Hovanes Egiyan         </a:t>
            </a:r>
            <a:endParaRPr lang="en-US"/>
          </a:p>
        </p:txBody>
      </p:sp>
      <p:sp>
        <p:nvSpPr>
          <p:cNvPr id="7" name="Slide Number Placeholder 6"/>
          <p:cNvSpPr>
            <a:spLocks noGrp="1"/>
          </p:cNvSpPr>
          <p:nvPr>
            <p:ph type="sldNum" sz="quarter" idx="12"/>
          </p:nvPr>
        </p:nvSpPr>
        <p:spPr/>
        <p:txBody>
          <a:bodyPr/>
          <a:lstStyle/>
          <a:p>
            <a:fld id="{34BD931E-46A4-40E5-AC7B-BA4DF30230B2}"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r>
              <a:rPr lang="en-US" smtClean="0"/>
              <a:t>06/05/2013</a:t>
            </a:r>
            <a:endParaRPr lang="en-US"/>
          </a:p>
        </p:txBody>
      </p:sp>
      <p:sp>
        <p:nvSpPr>
          <p:cNvPr id="6" name="Footer Placeholder 5"/>
          <p:cNvSpPr>
            <a:spLocks noGrp="1"/>
          </p:cNvSpPr>
          <p:nvPr>
            <p:ph type="ftr" sz="quarter" idx="11"/>
          </p:nvPr>
        </p:nvSpPr>
        <p:spPr/>
        <p:txBody>
          <a:bodyPr/>
          <a:lstStyle/>
          <a:p>
            <a:r>
              <a:rPr lang="en-US" smtClean="0"/>
              <a:t>Hovanes Egiyan         </a:t>
            </a:r>
            <a:endParaRPr lang="en-US"/>
          </a:p>
        </p:txBody>
      </p:sp>
      <p:sp>
        <p:nvSpPr>
          <p:cNvPr id="7" name="Slide Number Placeholder 6"/>
          <p:cNvSpPr>
            <a:spLocks noGrp="1"/>
          </p:cNvSpPr>
          <p:nvPr>
            <p:ph type="sldNum" sz="quarter" idx="12"/>
          </p:nvPr>
        </p:nvSpPr>
        <p:spPr/>
        <p:txBody>
          <a:bodyPr/>
          <a:lstStyle/>
          <a:p>
            <a:fld id="{34BD931E-46A4-40E5-AC7B-BA4DF30230B2}"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smtClean="0"/>
              <a:t>06/05/2013</a:t>
            </a:r>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smtClean="0"/>
              <a:t>Hovanes Egiyan         </a:t>
            </a:r>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4BD931E-46A4-40E5-AC7B-BA4DF30230B2}"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710" r:id="rId1"/>
    <p:sldLayoutId id="2147483711" r:id="rId2"/>
    <p:sldLayoutId id="2147483712" r:id="rId3"/>
    <p:sldLayoutId id="2147483713" r:id="rId4"/>
    <p:sldLayoutId id="2147483714" r:id="rId5"/>
    <p:sldLayoutId id="2147483715" r:id="rId6"/>
    <p:sldLayoutId id="2147483716" r:id="rId7"/>
    <p:sldLayoutId id="2147483717" r:id="rId8"/>
    <p:sldLayoutId id="2147483718" r:id="rId9"/>
    <p:sldLayoutId id="2147483719" r:id="rId10"/>
    <p:sldLayoutId id="2147483720" r:id="rId11"/>
  </p:sldLayoutIdLst>
  <p:hf hdr="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p:nvSpPr>
        <p:spPr bwMode="invGray">
          <a:xfrm>
            <a:off x="0" y="1435895"/>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7" name="Rectangle 6"/>
          <p:cNvSpPr/>
          <p:nvPr/>
        </p:nvSpPr>
        <p:spPr bwMode="ltGray">
          <a:xfrm>
            <a:off x="0" y="0"/>
            <a:ext cx="9143999" cy="1433733"/>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Title Placeholder 1"/>
          <p:cNvSpPr>
            <a:spLocks noGrp="1"/>
          </p:cNvSpPr>
          <p:nvPr>
            <p:ph type="title"/>
          </p:nvPr>
        </p:nvSpPr>
        <p:spPr>
          <a:xfrm>
            <a:off x="457200" y="152400"/>
            <a:ext cx="8229600" cy="1251062"/>
          </a:xfrm>
          <a:prstGeom prst="rect">
            <a:avLst/>
          </a:prstGeom>
        </p:spPr>
        <p:txBody>
          <a:bodyPr vert="horz" lIns="91440" rIns="45720" rtlCol="0" anchor="ctr">
            <a:normAutofit/>
            <a:scene3d>
              <a:camera prst="orthographicFront"/>
              <a:lightRig rig="threePt" dir="t">
                <a:rot lat="0" lon="0" rev="4800000"/>
              </a:lightRig>
            </a:scene3d>
            <a:sp3d prstMaterial="matte">
              <a:bevelT w="50800" h="10160"/>
            </a:sp3d>
          </a:bodyPr>
          <a:lstStyle>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775191"/>
            <a:ext cx="8229600" cy="4625609"/>
          </a:xfrm>
          <a:prstGeom prst="rect">
            <a:avLst/>
          </a:prstGeom>
        </p:spPr>
        <p:txBody>
          <a:bodyPr vert="horz" lIns="54864" tIns="91440" rtlCol="0">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4" name="Date Placeholder 3"/>
          <p:cNvSpPr>
            <a:spLocks noGrp="1"/>
          </p:cNvSpPr>
          <p:nvPr>
            <p:ph type="dt" sz="half" idx="2"/>
          </p:nvPr>
        </p:nvSpPr>
        <p:spPr>
          <a:xfrm>
            <a:off x="457200" y="6476999"/>
            <a:ext cx="2133600" cy="274320"/>
          </a:xfrm>
          <a:prstGeom prst="rect">
            <a:avLst/>
          </a:prstGeom>
        </p:spPr>
        <p:txBody>
          <a:bodyPr vert="horz" lIns="109728" rIns="45720" bIns="0" rtlCol="0" anchor="b"/>
          <a:lstStyle>
            <a:lvl1pPr algn="l" eaLnBrk="1" latinLnBrk="0" hangingPunct="1">
              <a:defRPr kumimoji="0" sz="1200">
                <a:solidFill>
                  <a:schemeClr val="tx1">
                    <a:tint val="95000"/>
                  </a:schemeClr>
                </a:solidFill>
              </a:defRPr>
            </a:lvl1pPr>
            <a:extLst/>
          </a:lstStyle>
          <a:p>
            <a:r>
              <a:rPr lang="en-US" smtClean="0"/>
              <a:t>06/05/2013</a:t>
            </a:r>
            <a:endParaRPr lang="en-US"/>
          </a:p>
        </p:txBody>
      </p:sp>
      <p:sp>
        <p:nvSpPr>
          <p:cNvPr id="5" name="Footer Placeholder 4"/>
          <p:cNvSpPr>
            <a:spLocks noGrp="1"/>
          </p:cNvSpPr>
          <p:nvPr>
            <p:ph type="ftr" sz="quarter" idx="3"/>
          </p:nvPr>
        </p:nvSpPr>
        <p:spPr>
          <a:xfrm>
            <a:off x="2640596" y="6476999"/>
            <a:ext cx="5507719" cy="274320"/>
          </a:xfrm>
          <a:prstGeom prst="rect">
            <a:avLst/>
          </a:prstGeom>
        </p:spPr>
        <p:txBody>
          <a:bodyPr vert="horz" lIns="45720" rIns="45720" bIns="0" rtlCol="0" anchor="b"/>
          <a:lstStyle>
            <a:lvl1pPr algn="l" eaLnBrk="1" latinLnBrk="0" hangingPunct="1">
              <a:defRPr kumimoji="0" sz="1200">
                <a:solidFill>
                  <a:schemeClr val="tx1">
                    <a:tint val="95000"/>
                  </a:schemeClr>
                </a:solidFill>
              </a:defRPr>
            </a:lvl1pPr>
            <a:extLst/>
          </a:lstStyle>
          <a:p>
            <a:r>
              <a:rPr lang="en-US" smtClean="0"/>
              <a:t>Hovanes Egiyan         </a:t>
            </a:r>
            <a:endParaRPr lang="en-US"/>
          </a:p>
        </p:txBody>
      </p:sp>
      <p:sp>
        <p:nvSpPr>
          <p:cNvPr id="6" name="Slide Number Placeholder 5"/>
          <p:cNvSpPr>
            <a:spLocks noGrp="1"/>
          </p:cNvSpPr>
          <p:nvPr>
            <p:ph type="sldNum" sz="quarter" idx="4"/>
          </p:nvPr>
        </p:nvSpPr>
        <p:spPr>
          <a:xfrm>
            <a:off x="8204396" y="6476999"/>
            <a:ext cx="733864" cy="274320"/>
          </a:xfrm>
          <a:prstGeom prst="rect">
            <a:avLst/>
          </a:prstGeom>
        </p:spPr>
        <p:txBody>
          <a:bodyPr vert="horz" bIns="0" rtlCol="0" anchor="b"/>
          <a:lstStyle>
            <a:lvl1pPr algn="r" eaLnBrk="1" latinLnBrk="0" hangingPunct="1">
              <a:defRPr kumimoji="0" sz="1200">
                <a:solidFill>
                  <a:schemeClr val="tx1">
                    <a:tint val="95000"/>
                  </a:schemeClr>
                </a:solidFill>
              </a:defRPr>
            </a:lvl1pPr>
            <a:extLst/>
          </a:lstStyle>
          <a:p>
            <a:fld id="{51A8674D-BD5C-49D7-8333-F0C5F63EC494}"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722" r:id="rId1"/>
    <p:sldLayoutId id="2147483723" r:id="rId2"/>
    <p:sldLayoutId id="2147483724" r:id="rId3"/>
    <p:sldLayoutId id="2147483725" r:id="rId4"/>
    <p:sldLayoutId id="2147483726" r:id="rId5"/>
    <p:sldLayoutId id="2147483727" r:id="rId6"/>
    <p:sldLayoutId id="2147483728" r:id="rId7"/>
    <p:sldLayoutId id="2147483729" r:id="rId8"/>
    <p:sldLayoutId id="2147483730" r:id="rId9"/>
    <p:sldLayoutId id="2147483731" r:id="rId10"/>
    <p:sldLayoutId id="2147483732" r:id="rId11"/>
    <p:sldLayoutId id="2147483708" r:id="rId12"/>
    <p:sldLayoutId id="2147483662" r:id="rId13"/>
  </p:sldLayoutIdLst>
  <p:hf hdr="0"/>
  <p:txStyles>
    <p:titleStyle>
      <a:lvl1pPr algn="l" rtl="0" eaLnBrk="1" latinLnBrk="0" hangingPunct="1">
        <a:spcBef>
          <a:spcPct val="0"/>
        </a:spcBef>
        <a:buNone/>
        <a:defRPr kumimoji="0" sz="4500" b="1" kern="1200">
          <a:solidFill>
            <a:schemeClr val="accent1">
              <a:satMod val="150000"/>
            </a:schemeClr>
          </a:solidFill>
          <a:effectLst/>
          <a:latin typeface="+mj-lt"/>
          <a:ea typeface="+mj-ea"/>
          <a:cs typeface="+mj-cs"/>
        </a:defRPr>
      </a:lvl1pPr>
      <a:extLst/>
    </p:titleStyle>
    <p:bodyStyle>
      <a:lvl1pPr marL="438912" indent="-320040" algn="l" rtl="0" eaLnBrk="1" latinLnBrk="0" hangingPunct="1">
        <a:spcBef>
          <a:spcPts val="0"/>
        </a:spcBef>
        <a:buClr>
          <a:schemeClr val="accent1"/>
        </a:buClr>
        <a:buSzPct val="80000"/>
        <a:buFont typeface="Wingdings 2"/>
        <a:buChar char=""/>
        <a:defRPr kumimoji="0" sz="3200" kern="1200">
          <a:solidFill>
            <a:schemeClr val="tx1"/>
          </a:solidFill>
          <a:latin typeface="+mn-lt"/>
          <a:ea typeface="+mn-ea"/>
          <a:cs typeface="+mn-cs"/>
        </a:defRPr>
      </a:lvl1pPr>
      <a:lvl2pPr marL="731520" indent="-274320" algn="l" rtl="0" eaLnBrk="1" latinLnBrk="0" hangingPunct="1">
        <a:spcBef>
          <a:spcPct val="20000"/>
        </a:spcBef>
        <a:buClr>
          <a:schemeClr val="accent2"/>
        </a:buClr>
        <a:buSzPct val="90000"/>
        <a:buFont typeface="Wingdings"/>
        <a:buChar char=""/>
        <a:defRPr kumimoji="0" sz="2800" kern="1200">
          <a:solidFill>
            <a:schemeClr val="tx1"/>
          </a:solidFill>
          <a:latin typeface="+mn-lt"/>
          <a:ea typeface="+mn-ea"/>
          <a:cs typeface="+mn-cs"/>
        </a:defRPr>
      </a:lvl2pPr>
      <a:lvl3pPr marL="996696" indent="-228600" algn="l" rtl="0" eaLnBrk="1" latinLnBrk="0" hangingPunct="1">
        <a:spcBef>
          <a:spcPct val="20000"/>
        </a:spcBef>
        <a:buClr>
          <a:schemeClr val="accent3"/>
        </a:buClr>
        <a:buFont typeface="Arial"/>
        <a:buChar char="▪"/>
        <a:defRPr kumimoji="0" sz="2400" kern="1200">
          <a:solidFill>
            <a:schemeClr val="tx1"/>
          </a:solidFill>
          <a:latin typeface="+mn-lt"/>
          <a:ea typeface="+mn-ea"/>
          <a:cs typeface="+mn-cs"/>
        </a:defRPr>
      </a:lvl3pPr>
      <a:lvl4pPr marL="1216152" indent="-182880" algn="l" rtl="0" eaLnBrk="1" latinLnBrk="0" hangingPunct="1">
        <a:spcBef>
          <a:spcPct val="20000"/>
        </a:spcBef>
        <a:buClr>
          <a:schemeClr val="accent4"/>
        </a:buClr>
        <a:buFont typeface="Arial"/>
        <a:buChar char="▪"/>
        <a:defRPr kumimoji="0" sz="2000" kern="1200">
          <a:solidFill>
            <a:schemeClr val="tx1"/>
          </a:solidFill>
          <a:latin typeface="+mn-lt"/>
          <a:ea typeface="+mn-ea"/>
          <a:cs typeface="+mn-cs"/>
        </a:defRPr>
      </a:lvl4pPr>
      <a:lvl5pPr marL="1426464" indent="-182880" algn="l" rtl="0" eaLnBrk="1" latinLnBrk="0" hangingPunct="1">
        <a:spcBef>
          <a:spcPct val="20000"/>
        </a:spcBef>
        <a:buClr>
          <a:schemeClr val="accent5"/>
        </a:buClr>
        <a:buFont typeface="Wingdings 3"/>
        <a:buChar char=""/>
        <a:defRPr kumimoji="0" lang="en-US" sz="2000" kern="1200" smtClean="0">
          <a:solidFill>
            <a:schemeClr val="tx1"/>
          </a:solidFill>
          <a:latin typeface="+mn-lt"/>
          <a:ea typeface="+mn-ea"/>
          <a:cs typeface="+mn-cs"/>
        </a:defRPr>
      </a:lvl5pPr>
      <a:lvl6pPr marL="1627632" indent="-182880" algn="l" rtl="0" eaLnBrk="1" latinLnBrk="0" hangingPunct="1">
        <a:spcBef>
          <a:spcPct val="20000"/>
        </a:spcBef>
        <a:buClr>
          <a:schemeClr val="accent6"/>
        </a:buClr>
        <a:buSzPct val="100000"/>
        <a:buFont typeface="Wingdings 2"/>
        <a:buChar char=""/>
        <a:defRPr kumimoji="0" sz="2000" kern="1200">
          <a:solidFill>
            <a:schemeClr val="tx1"/>
          </a:solidFill>
          <a:latin typeface="+mn-lt"/>
          <a:ea typeface="+mn-ea"/>
          <a:cs typeface="+mn-cs"/>
        </a:defRPr>
      </a:lvl6pPr>
      <a:lvl7pPr marL="1828800" indent="-182880" algn="l" rtl="0" eaLnBrk="1" latinLnBrk="0" hangingPunct="1">
        <a:spcBef>
          <a:spcPct val="20000"/>
        </a:spcBef>
        <a:buClr>
          <a:schemeClr val="accent1"/>
        </a:buClr>
        <a:buSzPct val="100000"/>
        <a:buFont typeface="Wingdings 2"/>
        <a:buChar char=""/>
        <a:defRPr kumimoji="0" sz="1800" kern="1200">
          <a:solidFill>
            <a:schemeClr val="tx1"/>
          </a:solidFill>
          <a:latin typeface="+mn-lt"/>
          <a:ea typeface="+mn-ea"/>
          <a:cs typeface="+mn-cs"/>
        </a:defRPr>
      </a:lvl7pPr>
      <a:lvl8pPr marL="2029968" indent="-182880" algn="l" rtl="0" eaLnBrk="1" latinLnBrk="0" hangingPunct="1">
        <a:spcBef>
          <a:spcPct val="20000"/>
        </a:spcBef>
        <a:buClr>
          <a:schemeClr val="accent2"/>
        </a:buClr>
        <a:buFont typeface="Wingdings 2" pitchFamily="18" charset="2"/>
        <a:buChar char=""/>
        <a:defRPr kumimoji="0" sz="1800" kern="1200">
          <a:solidFill>
            <a:schemeClr val="tx1"/>
          </a:solidFill>
          <a:latin typeface="+mn-lt"/>
          <a:ea typeface="+mn-ea"/>
          <a:cs typeface="+mn-cs"/>
        </a:defRPr>
      </a:lvl8pPr>
      <a:lvl9pPr marL="2231136" indent="-182880" algn="l" rtl="0" eaLnBrk="1" latinLnBrk="0" hangingPunct="1">
        <a:spcBef>
          <a:spcPct val="20000"/>
        </a:spcBef>
        <a:buClr>
          <a:schemeClr val="accent3"/>
        </a:buClr>
        <a:buFont typeface="Wingdings 2" pitchFamily="18" charset="2"/>
        <a:buChar char=""/>
        <a:defRPr kumimoji="0" sz="18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gif"/><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image" Target="../media/image4.wmf"/><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HPS Slow Controls Overview</a:t>
            </a:r>
            <a:endParaRPr lang="en-US" dirty="0"/>
          </a:p>
        </p:txBody>
      </p:sp>
      <p:sp>
        <p:nvSpPr>
          <p:cNvPr id="3" name="Subtitle 2"/>
          <p:cNvSpPr>
            <a:spLocks noGrp="1"/>
          </p:cNvSpPr>
          <p:nvPr>
            <p:ph type="subTitle" idx="1"/>
          </p:nvPr>
        </p:nvSpPr>
        <p:spPr/>
        <p:txBody>
          <a:bodyPr/>
          <a:lstStyle/>
          <a:p>
            <a:r>
              <a:rPr lang="en-US" dirty="0" smtClean="0"/>
              <a:t>By Hovanes Egiyan , Jefferson Lab</a:t>
            </a:r>
            <a:endParaRPr 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MPOD Chassis and Boards</a:t>
            </a:r>
            <a:endParaRPr lang="en-US" dirty="0"/>
          </a:p>
        </p:txBody>
      </p:sp>
      <p:sp>
        <p:nvSpPr>
          <p:cNvPr id="2" name="Content Placeholder 1"/>
          <p:cNvSpPr>
            <a:spLocks noGrp="1"/>
          </p:cNvSpPr>
          <p:nvPr>
            <p:ph idx="1"/>
          </p:nvPr>
        </p:nvSpPr>
        <p:spPr/>
        <p:txBody>
          <a:bodyPr>
            <a:normAutofit fontScale="47500" lnSpcReduction="20000"/>
          </a:bodyPr>
          <a:lstStyle/>
          <a:p>
            <a:r>
              <a:rPr lang="en-US" dirty="0" smtClean="0"/>
              <a:t>HPS will need 2 chassis , 14 </a:t>
            </a:r>
            <a:r>
              <a:rPr lang="en-US" dirty="0"/>
              <a:t>MPV8008 boards </a:t>
            </a:r>
            <a:r>
              <a:rPr lang="en-US" dirty="0" smtClean="0"/>
              <a:t>,and </a:t>
            </a:r>
            <a:r>
              <a:rPr lang="en-US" dirty="0"/>
              <a:t>four EHS F205-F </a:t>
            </a:r>
            <a:r>
              <a:rPr lang="en-US" dirty="0" smtClean="0"/>
              <a:t>boards.</a:t>
            </a:r>
          </a:p>
          <a:p>
            <a:endParaRPr lang="en-US" dirty="0" smtClean="0"/>
          </a:p>
          <a:p>
            <a:r>
              <a:rPr lang="en-US" dirty="0" smtClean="0"/>
              <a:t>Many labs use these power supplies as standard equipment. </a:t>
            </a:r>
            <a:endParaRPr lang="en-US" dirty="0"/>
          </a:p>
          <a:p>
            <a:pPr lvl="1"/>
            <a:r>
              <a:rPr lang="en-US" dirty="0" smtClean="0"/>
              <a:t>Hall D already has experience with using MPOD based chassis</a:t>
            </a:r>
          </a:p>
          <a:p>
            <a:pPr lvl="2"/>
            <a:r>
              <a:rPr lang="en-US" dirty="0" smtClean="0"/>
              <a:t>Used them during 2012 beam test of  </a:t>
            </a:r>
            <a:r>
              <a:rPr lang="en-US" dirty="0" err="1" smtClean="0"/>
              <a:t>GlueX</a:t>
            </a:r>
            <a:r>
              <a:rPr lang="en-US" dirty="0" smtClean="0"/>
              <a:t> </a:t>
            </a:r>
            <a:r>
              <a:rPr lang="en-US" dirty="0" err="1" smtClean="0"/>
              <a:t>miniBCAL</a:t>
            </a:r>
            <a:endParaRPr lang="en-US" dirty="0" smtClean="0"/>
          </a:p>
          <a:p>
            <a:pPr lvl="3"/>
            <a:r>
              <a:rPr lang="en-US" dirty="0" smtClean="0"/>
              <a:t>No hardware interlocks are required for </a:t>
            </a:r>
            <a:r>
              <a:rPr lang="en-US" dirty="0" err="1" smtClean="0"/>
              <a:t>GlueX</a:t>
            </a:r>
            <a:r>
              <a:rPr lang="en-US" dirty="0" smtClean="0"/>
              <a:t>, no in-house experience with this.</a:t>
            </a:r>
          </a:p>
          <a:p>
            <a:pPr lvl="3"/>
            <a:r>
              <a:rPr lang="en-US" dirty="0" smtClean="0"/>
              <a:t>Interlocks for voltages needs to be designed.</a:t>
            </a:r>
          </a:p>
          <a:p>
            <a:endParaRPr lang="en-US" dirty="0" smtClean="0"/>
          </a:p>
          <a:p>
            <a:r>
              <a:rPr lang="en-US" dirty="0" smtClean="0"/>
              <a:t>CLAS12 SVT will use </a:t>
            </a:r>
            <a:r>
              <a:rPr lang="en-US" dirty="0" err="1" smtClean="0"/>
              <a:t>thse</a:t>
            </a:r>
            <a:r>
              <a:rPr lang="en-US" dirty="0" smtClean="0"/>
              <a:t> power supplies</a:t>
            </a:r>
          </a:p>
          <a:p>
            <a:pPr lvl="1"/>
            <a:r>
              <a:rPr lang="en-US" dirty="0" smtClean="0"/>
              <a:t>They may have some (~2HV , ~4LV , 1 chassis) spares in fall of 2014</a:t>
            </a:r>
          </a:p>
          <a:p>
            <a:pPr lvl="2"/>
            <a:r>
              <a:rPr lang="en-US" dirty="0" smtClean="0"/>
              <a:t>Depends on CLAS12 SVT progress</a:t>
            </a:r>
          </a:p>
          <a:p>
            <a:pPr lvl="2"/>
            <a:r>
              <a:rPr lang="en-US" dirty="0" smtClean="0"/>
              <a:t>May need to purchase some items for HPS</a:t>
            </a:r>
          </a:p>
          <a:p>
            <a:endParaRPr lang="en-US" dirty="0" smtClean="0"/>
          </a:p>
          <a:p>
            <a:r>
              <a:rPr lang="en-US" dirty="0" smtClean="0"/>
              <a:t>Interlocks can be either on board level or chassis level</a:t>
            </a:r>
          </a:p>
          <a:p>
            <a:pPr lvl="1"/>
            <a:endParaRPr lang="en-US" dirty="0" smtClean="0"/>
          </a:p>
          <a:p>
            <a:pPr lvl="1"/>
            <a:r>
              <a:rPr lang="en-US" dirty="0" smtClean="0"/>
              <a:t>Chassis with a controller with a  2-pin LEMO connector</a:t>
            </a:r>
          </a:p>
          <a:p>
            <a:pPr lvl="2"/>
            <a:r>
              <a:rPr lang="en-US" dirty="0" smtClean="0"/>
              <a:t>All channels on a chassis can be ENABLED by a TTL level (ramp down if zero level)</a:t>
            </a:r>
          </a:p>
          <a:p>
            <a:pPr lvl="2"/>
            <a:endParaRPr lang="en-US" dirty="0" smtClean="0"/>
          </a:p>
          <a:p>
            <a:pPr lvl="1"/>
            <a:r>
              <a:rPr lang="en-US" dirty="0" smtClean="0"/>
              <a:t>Boards  can have option for interlock:</a:t>
            </a:r>
          </a:p>
          <a:p>
            <a:pPr lvl="2"/>
            <a:r>
              <a:rPr lang="en-US" dirty="0" smtClean="0"/>
              <a:t>ISEG EHS HV modules have SL LEMO connector for safety loop (ENABLE) requiring  5mA current to enable channels on the board. Fast shutoff of  all channels on the board there is no current.</a:t>
            </a:r>
          </a:p>
          <a:p>
            <a:pPr lvl="2"/>
            <a:endParaRPr lang="en-US" dirty="0" smtClean="0"/>
          </a:p>
          <a:p>
            <a:pPr lvl="2"/>
            <a:r>
              <a:rPr lang="en-US" dirty="0" smtClean="0"/>
              <a:t>Wiener MPV 8008 modules can have DSUB-37 with ENABLE per group of 4 channels. If TTL level is zero all channels  are turned off.</a:t>
            </a:r>
          </a:p>
          <a:p>
            <a:pPr lvl="2"/>
            <a:r>
              <a:rPr lang="en-US" dirty="0" smtClean="0"/>
              <a:t>Wiener MPV8008 modules have safety loop connectors for DSUB-37 connector for groups of 4 channels. If the loop is open the 4 channels are turned off.  </a:t>
            </a:r>
          </a:p>
          <a:p>
            <a:pPr lvl="1"/>
            <a:endParaRPr lang="en-US" dirty="0"/>
          </a:p>
        </p:txBody>
      </p:sp>
      <p:sp>
        <p:nvSpPr>
          <p:cNvPr id="3" name="Date Placeholder 2"/>
          <p:cNvSpPr>
            <a:spLocks noGrp="1"/>
          </p:cNvSpPr>
          <p:nvPr>
            <p:ph type="dt" sz="half" idx="10"/>
          </p:nvPr>
        </p:nvSpPr>
        <p:spPr/>
        <p:txBody>
          <a:bodyPr/>
          <a:lstStyle/>
          <a:p>
            <a:r>
              <a:rPr lang="en-US" smtClean="0"/>
              <a:t>06/05/2013</a:t>
            </a:r>
            <a:endParaRPr lang="en-US"/>
          </a:p>
        </p:txBody>
      </p:sp>
      <p:sp>
        <p:nvSpPr>
          <p:cNvPr id="5" name="Footer Placeholder 4"/>
          <p:cNvSpPr>
            <a:spLocks noGrp="1"/>
          </p:cNvSpPr>
          <p:nvPr>
            <p:ph type="ftr" sz="quarter" idx="11"/>
          </p:nvPr>
        </p:nvSpPr>
        <p:spPr/>
        <p:txBody>
          <a:bodyPr/>
          <a:lstStyle/>
          <a:p>
            <a:r>
              <a:rPr lang="en-US" smtClean="0"/>
              <a:t>Hovanes Egiyan         </a:t>
            </a:r>
            <a:endParaRPr lang="en-US"/>
          </a:p>
        </p:txBody>
      </p:sp>
      <p:sp>
        <p:nvSpPr>
          <p:cNvPr id="4" name="Slide Number Placeholder 3"/>
          <p:cNvSpPr>
            <a:spLocks noGrp="1"/>
          </p:cNvSpPr>
          <p:nvPr>
            <p:ph type="sldNum" sz="quarter" idx="12"/>
          </p:nvPr>
        </p:nvSpPr>
        <p:spPr/>
        <p:txBody>
          <a:bodyPr/>
          <a:lstStyle/>
          <a:p>
            <a:fld id="{51A8674D-BD5C-49D7-8333-F0C5F63EC494}" type="slidenum">
              <a:rPr lang="en-US" smtClean="0"/>
              <a:pPr/>
              <a:t>10</a:t>
            </a:fld>
            <a:endParaRPr lang="en-US"/>
          </a:p>
        </p:txBody>
      </p:sp>
      <p:sp>
        <p:nvSpPr>
          <p:cNvPr id="7" name="Oval 6"/>
          <p:cNvSpPr/>
          <p:nvPr/>
        </p:nvSpPr>
        <p:spPr>
          <a:xfrm>
            <a:off x="324410" y="4436014"/>
            <a:ext cx="8229600" cy="593186"/>
          </a:xfrm>
          <a:prstGeom prst="ellipse">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233123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SVT Interlocks</a:t>
            </a:r>
            <a:endParaRPr lang="en-US" dirty="0"/>
          </a:p>
        </p:txBody>
      </p:sp>
      <p:sp>
        <p:nvSpPr>
          <p:cNvPr id="3" name="Content Placeholder 2"/>
          <p:cNvSpPr>
            <a:spLocks noGrp="1"/>
          </p:cNvSpPr>
          <p:nvPr>
            <p:ph idx="1"/>
          </p:nvPr>
        </p:nvSpPr>
        <p:spPr/>
        <p:txBody>
          <a:bodyPr>
            <a:normAutofit fontScale="62500" lnSpcReduction="20000"/>
          </a:bodyPr>
          <a:lstStyle/>
          <a:p>
            <a:endParaRPr lang="en-US" dirty="0" smtClean="0"/>
          </a:p>
          <a:p>
            <a:r>
              <a:rPr lang="en-US" dirty="0" smtClean="0"/>
              <a:t>SVT cooling, power  and vacuum need to be interlocked to avoid damaging SVT equipment. Power and coolant flow needs to be shut off when there is a problem with: </a:t>
            </a:r>
          </a:p>
          <a:p>
            <a:pPr lvl="1"/>
            <a:r>
              <a:rPr lang="en-US" dirty="0" smtClean="0"/>
              <a:t>SVT temperature</a:t>
            </a:r>
          </a:p>
          <a:p>
            <a:pPr lvl="1"/>
            <a:r>
              <a:rPr lang="en-US" dirty="0" smtClean="0"/>
              <a:t>Pressure in the vacuum chamber</a:t>
            </a:r>
          </a:p>
          <a:p>
            <a:pPr lvl="1"/>
            <a:r>
              <a:rPr lang="en-US" dirty="0" smtClean="0"/>
              <a:t>Flow in the cooling line </a:t>
            </a:r>
          </a:p>
          <a:p>
            <a:pPr lvl="1"/>
            <a:r>
              <a:rPr lang="en-US" dirty="0" smtClean="0"/>
              <a:t>Beam quality?</a:t>
            </a:r>
          </a:p>
          <a:p>
            <a:pPr lvl="2"/>
            <a:r>
              <a:rPr lang="en-US" dirty="0" smtClean="0"/>
              <a:t>Either need “the signals” or can only be software interlocks</a:t>
            </a:r>
          </a:p>
          <a:p>
            <a:endParaRPr lang="en-US" dirty="0" smtClean="0"/>
          </a:p>
          <a:p>
            <a:r>
              <a:rPr lang="en-US" dirty="0" smtClean="0"/>
              <a:t>We need to identify exactly what the interlock system needs to do in 2014</a:t>
            </a:r>
          </a:p>
          <a:p>
            <a:pPr lvl="1"/>
            <a:r>
              <a:rPr lang="en-US" dirty="0" smtClean="0"/>
              <a:t>What are the input signals?</a:t>
            </a:r>
          </a:p>
          <a:p>
            <a:pPr lvl="1"/>
            <a:r>
              <a:rPr lang="en-US" dirty="0" smtClean="0"/>
              <a:t>What is being monitored by EPICS (the input and output status). </a:t>
            </a:r>
          </a:p>
          <a:p>
            <a:endParaRPr lang="en-US" dirty="0" smtClean="0"/>
          </a:p>
          <a:p>
            <a:r>
              <a:rPr lang="en-US" dirty="0" smtClean="0"/>
              <a:t>Who and how the hardware interlocks will be implemented?</a:t>
            </a:r>
          </a:p>
          <a:p>
            <a:pPr lvl="1"/>
            <a:r>
              <a:rPr lang="en-US" dirty="0" smtClean="0"/>
              <a:t>Can ask </a:t>
            </a:r>
            <a:r>
              <a:rPr lang="en-US" dirty="0" err="1" smtClean="0"/>
              <a:t>Krister</a:t>
            </a:r>
            <a:r>
              <a:rPr lang="en-US" dirty="0" smtClean="0"/>
              <a:t> to design and build a dedicated chassis .</a:t>
            </a:r>
          </a:p>
          <a:p>
            <a:endParaRPr lang="en-US" dirty="0"/>
          </a:p>
        </p:txBody>
      </p:sp>
      <p:sp>
        <p:nvSpPr>
          <p:cNvPr id="4" name="Date Placeholder 3"/>
          <p:cNvSpPr>
            <a:spLocks noGrp="1"/>
          </p:cNvSpPr>
          <p:nvPr>
            <p:ph type="dt" sz="half" idx="10"/>
          </p:nvPr>
        </p:nvSpPr>
        <p:spPr/>
        <p:txBody>
          <a:bodyPr/>
          <a:lstStyle/>
          <a:p>
            <a:r>
              <a:rPr lang="en-US" smtClean="0"/>
              <a:t>06/05/2013</a:t>
            </a:r>
            <a:endParaRPr lang="en-US"/>
          </a:p>
        </p:txBody>
      </p:sp>
      <p:sp>
        <p:nvSpPr>
          <p:cNvPr id="6" name="Footer Placeholder 5"/>
          <p:cNvSpPr>
            <a:spLocks noGrp="1"/>
          </p:cNvSpPr>
          <p:nvPr>
            <p:ph type="ftr" sz="quarter" idx="11"/>
          </p:nvPr>
        </p:nvSpPr>
        <p:spPr/>
        <p:txBody>
          <a:bodyPr/>
          <a:lstStyle/>
          <a:p>
            <a:r>
              <a:rPr lang="en-US" smtClean="0"/>
              <a:t>Hovanes Egiyan         </a:t>
            </a:r>
            <a:endParaRPr lang="en-US"/>
          </a:p>
        </p:txBody>
      </p:sp>
      <p:sp>
        <p:nvSpPr>
          <p:cNvPr id="5" name="Slide Number Placeholder 4"/>
          <p:cNvSpPr>
            <a:spLocks noGrp="1"/>
          </p:cNvSpPr>
          <p:nvPr>
            <p:ph type="sldNum" sz="quarter" idx="12"/>
          </p:nvPr>
        </p:nvSpPr>
        <p:spPr/>
        <p:txBody>
          <a:bodyPr/>
          <a:lstStyle/>
          <a:p>
            <a:fld id="{51A8674D-BD5C-49D7-8333-F0C5F63EC494}" type="slidenum">
              <a:rPr lang="en-US" smtClean="0"/>
              <a:pPr/>
              <a:t>11</a:t>
            </a:fld>
            <a:endParaRPr lang="en-US"/>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Stepper Motor Control</a:t>
            </a:r>
            <a:endParaRPr lang="en-US" dirty="0"/>
          </a:p>
        </p:txBody>
      </p:sp>
      <p:sp>
        <p:nvSpPr>
          <p:cNvPr id="3" name="Content Placeholder 2"/>
          <p:cNvSpPr>
            <a:spLocks noGrp="1"/>
          </p:cNvSpPr>
          <p:nvPr>
            <p:ph idx="1"/>
          </p:nvPr>
        </p:nvSpPr>
        <p:spPr>
          <a:xfrm>
            <a:off x="457200" y="1775191"/>
            <a:ext cx="6248400" cy="4625609"/>
          </a:xfrm>
        </p:spPr>
        <p:txBody>
          <a:bodyPr>
            <a:normAutofit fontScale="62500" lnSpcReduction="20000"/>
          </a:bodyPr>
          <a:lstStyle/>
          <a:p>
            <a:endParaRPr lang="en-US" dirty="0" smtClean="0"/>
          </a:p>
          <a:p>
            <a:r>
              <a:rPr lang="en-US" dirty="0" smtClean="0"/>
              <a:t>The control modules from OMS has EPICS interface.</a:t>
            </a:r>
          </a:p>
          <a:p>
            <a:pPr lvl="1"/>
            <a:r>
              <a:rPr lang="en-US" dirty="0" smtClean="0"/>
              <a:t>“motor” EPICS record type</a:t>
            </a:r>
          </a:p>
          <a:p>
            <a:pPr lvl="1"/>
            <a:endParaRPr lang="en-US" dirty="0" smtClean="0"/>
          </a:p>
          <a:p>
            <a:r>
              <a:rPr lang="en-US" dirty="0" smtClean="0"/>
              <a:t>We did not use any of the HPS motorized stages during 2012 test run.</a:t>
            </a:r>
          </a:p>
          <a:p>
            <a:pPr lvl="1"/>
            <a:r>
              <a:rPr lang="en-US" dirty="0" smtClean="0"/>
              <a:t>Interfacing to EPICS should be pretty straightforward since the hardware was selected Hall B controls framework in mind. </a:t>
            </a:r>
          </a:p>
          <a:p>
            <a:pPr lvl="1"/>
            <a:r>
              <a:rPr lang="en-US" dirty="0" smtClean="0"/>
              <a:t>For potentiometer  readout we need  analog input channels.</a:t>
            </a:r>
          </a:p>
          <a:p>
            <a:endParaRPr lang="en-US" dirty="0" smtClean="0"/>
          </a:p>
          <a:p>
            <a:r>
              <a:rPr lang="en-US" dirty="0" smtClean="0"/>
              <a:t>An application needs to be written if the motor is expected to do any automated motion</a:t>
            </a:r>
          </a:p>
          <a:p>
            <a:pPr lvl="1"/>
            <a:r>
              <a:rPr lang="en-US" dirty="0" smtClean="0"/>
              <a:t>Create EPICS database or state code to set the appropriate fields of the motor record at appropriate times.</a:t>
            </a:r>
            <a:endParaRPr lang="en-US" dirty="0"/>
          </a:p>
        </p:txBody>
      </p:sp>
      <p:sp>
        <p:nvSpPr>
          <p:cNvPr id="15" name="Date Placeholder 14"/>
          <p:cNvSpPr>
            <a:spLocks noGrp="1"/>
          </p:cNvSpPr>
          <p:nvPr>
            <p:ph type="dt" sz="half" idx="10"/>
          </p:nvPr>
        </p:nvSpPr>
        <p:spPr/>
        <p:txBody>
          <a:bodyPr/>
          <a:lstStyle/>
          <a:p>
            <a:r>
              <a:rPr lang="en-US" smtClean="0"/>
              <a:t>06/05/2013</a:t>
            </a:r>
            <a:endParaRPr lang="en-US"/>
          </a:p>
        </p:txBody>
      </p:sp>
      <p:sp>
        <p:nvSpPr>
          <p:cNvPr id="19" name="Footer Placeholder 18"/>
          <p:cNvSpPr>
            <a:spLocks noGrp="1"/>
          </p:cNvSpPr>
          <p:nvPr>
            <p:ph type="ftr" sz="quarter" idx="11"/>
          </p:nvPr>
        </p:nvSpPr>
        <p:spPr/>
        <p:txBody>
          <a:bodyPr/>
          <a:lstStyle/>
          <a:p>
            <a:r>
              <a:rPr lang="en-US" smtClean="0"/>
              <a:t>Hovanes Egiyan         </a:t>
            </a:r>
            <a:endParaRPr lang="en-US"/>
          </a:p>
        </p:txBody>
      </p:sp>
      <p:sp>
        <p:nvSpPr>
          <p:cNvPr id="18" name="Slide Number Placeholder 17"/>
          <p:cNvSpPr>
            <a:spLocks noGrp="1"/>
          </p:cNvSpPr>
          <p:nvPr>
            <p:ph type="sldNum" sz="quarter" idx="12"/>
          </p:nvPr>
        </p:nvSpPr>
        <p:spPr/>
        <p:txBody>
          <a:bodyPr/>
          <a:lstStyle/>
          <a:p>
            <a:fld id="{51A8674D-BD5C-49D7-8333-F0C5F63EC494}" type="slidenum">
              <a:rPr lang="en-US" smtClean="0"/>
              <a:pPr/>
              <a:t>12</a:t>
            </a:fld>
            <a:endParaRPr lang="en-US"/>
          </a:p>
        </p:txBody>
      </p:sp>
      <p:sp>
        <p:nvSpPr>
          <p:cNvPr id="10" name="Flowchart: Direct Access Storage 9"/>
          <p:cNvSpPr/>
          <p:nvPr/>
        </p:nvSpPr>
        <p:spPr>
          <a:xfrm rot="10800000">
            <a:off x="6931324" y="5791199"/>
            <a:ext cx="1981200" cy="685800"/>
          </a:xfrm>
          <a:prstGeom prst="flowChartMagneticDrum">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rot lat="0" lon="0" rev="10800000"/>
              </a:camera>
              <a:lightRig rig="threePt" dir="t"/>
            </a:scene3d>
          </a:bodyPr>
          <a:lstStyle/>
          <a:p>
            <a:pPr algn="ctr"/>
            <a:r>
              <a:rPr lang="en-US" sz="1600" dirty="0" smtClean="0">
                <a:solidFill>
                  <a:srgbClr val="FFFF00"/>
                </a:solidFill>
              </a:rPr>
              <a:t>Stepper Motor</a:t>
            </a:r>
            <a:endParaRPr lang="en-US" sz="1600" dirty="0">
              <a:solidFill>
                <a:srgbClr val="FFFF00"/>
              </a:solidFill>
            </a:endParaRPr>
          </a:p>
        </p:txBody>
      </p:sp>
      <p:sp>
        <p:nvSpPr>
          <p:cNvPr id="11" name="Flowchart: Direct Access Storage 10"/>
          <p:cNvSpPr/>
          <p:nvPr/>
        </p:nvSpPr>
        <p:spPr>
          <a:xfrm rot="10800000">
            <a:off x="6400802" y="6093946"/>
            <a:ext cx="767865" cy="135602"/>
          </a:xfrm>
          <a:prstGeom prst="flowChartMagneticDrum">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Cube 11"/>
          <p:cNvSpPr/>
          <p:nvPr/>
        </p:nvSpPr>
        <p:spPr>
          <a:xfrm>
            <a:off x="6858000" y="3962400"/>
            <a:ext cx="2057400" cy="838200"/>
          </a:xfrm>
          <a:prstGeom prst="cube">
            <a:avLst/>
          </a:prstGeom>
          <a:solidFill>
            <a:schemeClr val="accent2">
              <a:lumMod val="60000"/>
              <a:lumOff val="40000"/>
            </a:schemeClr>
          </a:solidFill>
          <a:ln>
            <a:solidFill>
              <a:srgbClr val="D6009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rgbClr val="002060"/>
                </a:solidFill>
              </a:rPr>
              <a:t>Driver and PS Box</a:t>
            </a:r>
            <a:endParaRPr lang="en-US" dirty="0">
              <a:solidFill>
                <a:srgbClr val="002060"/>
              </a:solidFill>
            </a:endParaRPr>
          </a:p>
        </p:txBody>
      </p:sp>
      <p:cxnSp>
        <p:nvCxnSpPr>
          <p:cNvPr id="14" name="Elbow Connector 13"/>
          <p:cNvCxnSpPr>
            <a:stCxn id="12" idx="3"/>
            <a:endCxn id="10" idx="2"/>
          </p:cNvCxnSpPr>
          <p:nvPr/>
        </p:nvCxnSpPr>
        <p:spPr>
          <a:xfrm rot="16200000" flipH="1">
            <a:off x="7356626" y="5225900"/>
            <a:ext cx="990599" cy="139999"/>
          </a:xfrm>
          <a:prstGeom prst="bentConnector3">
            <a:avLst>
              <a:gd name="adj1" fmla="val 50000"/>
            </a:avLst>
          </a:prstGeom>
          <a:ln w="44450">
            <a:solidFill>
              <a:schemeClr val="accent6">
                <a:lumMod val="40000"/>
                <a:lumOff val="60000"/>
              </a:schemeClr>
            </a:solidFill>
          </a:ln>
        </p:spPr>
        <p:style>
          <a:lnRef idx="1">
            <a:schemeClr val="accent1"/>
          </a:lnRef>
          <a:fillRef idx="0">
            <a:schemeClr val="accent1"/>
          </a:fillRef>
          <a:effectRef idx="0">
            <a:schemeClr val="accent1"/>
          </a:effectRef>
          <a:fontRef idx="minor">
            <a:schemeClr val="tx1"/>
          </a:fontRef>
        </p:style>
      </p:cxnSp>
      <p:sp>
        <p:nvSpPr>
          <p:cNvPr id="16" name="Rectangle 15"/>
          <p:cNvSpPr/>
          <p:nvPr/>
        </p:nvSpPr>
        <p:spPr>
          <a:xfrm>
            <a:off x="8305800" y="1524000"/>
            <a:ext cx="533400" cy="1828800"/>
          </a:xfrm>
          <a:prstGeom prst="rect">
            <a:avLst/>
          </a:prstGeom>
          <a:solidFill>
            <a:schemeClr val="tx2">
              <a:lumMod val="75000"/>
            </a:schemeClr>
          </a:solidFill>
          <a:ln>
            <a:solidFill>
              <a:schemeClr val="tx2">
                <a:lumMod val="25000"/>
              </a:schemeClr>
            </a:solidFill>
          </a:ln>
          <a:scene3d>
            <a:camera prst="orthographicFront">
              <a:rot lat="0" lon="0" rev="0"/>
            </a:camera>
            <a:lightRig rig="threePt" dir="t"/>
          </a:scene3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50000"/>
                </a:schemeClr>
              </a:solidFill>
            </a:endParaRPr>
          </a:p>
        </p:txBody>
      </p:sp>
      <p:sp>
        <p:nvSpPr>
          <p:cNvPr id="17" name="TextBox 16"/>
          <p:cNvSpPr txBox="1"/>
          <p:nvPr/>
        </p:nvSpPr>
        <p:spPr>
          <a:xfrm>
            <a:off x="7010400" y="1828800"/>
            <a:ext cx="1066800" cy="1200329"/>
          </a:xfrm>
          <a:prstGeom prst="rect">
            <a:avLst/>
          </a:prstGeom>
          <a:noFill/>
        </p:spPr>
        <p:txBody>
          <a:bodyPr wrap="square" rtlCol="0">
            <a:spAutoFit/>
          </a:bodyPr>
          <a:lstStyle/>
          <a:p>
            <a:pPr algn="ctr"/>
            <a:r>
              <a:rPr lang="en-US" dirty="0" smtClean="0">
                <a:solidFill>
                  <a:schemeClr val="accent2">
                    <a:lumMod val="50000"/>
                  </a:schemeClr>
                </a:solidFill>
              </a:rPr>
              <a:t>Control Module</a:t>
            </a:r>
          </a:p>
          <a:p>
            <a:pPr algn="ctr"/>
            <a:r>
              <a:rPr lang="en-US" dirty="0" smtClean="0">
                <a:solidFill>
                  <a:schemeClr val="accent2">
                    <a:lumMod val="50000"/>
                  </a:schemeClr>
                </a:solidFill>
              </a:rPr>
              <a:t>In VME crate</a:t>
            </a:r>
            <a:endParaRPr lang="en-US" dirty="0">
              <a:solidFill>
                <a:schemeClr val="accent2">
                  <a:lumMod val="50000"/>
                </a:schemeClr>
              </a:solidFill>
            </a:endParaRPr>
          </a:p>
        </p:txBody>
      </p:sp>
      <p:cxnSp>
        <p:nvCxnSpPr>
          <p:cNvPr id="20" name="Elbow Connector 19"/>
          <p:cNvCxnSpPr>
            <a:stCxn id="16" idx="2"/>
            <a:endCxn id="12" idx="0"/>
          </p:cNvCxnSpPr>
          <p:nvPr/>
        </p:nvCxnSpPr>
        <p:spPr>
          <a:xfrm rot="5400000">
            <a:off x="7977187" y="3367087"/>
            <a:ext cx="609600" cy="581027"/>
          </a:xfrm>
          <a:prstGeom prst="bentConnector3">
            <a:avLst>
              <a:gd name="adj1" fmla="val 50000"/>
            </a:avLst>
          </a:prstGeom>
          <a:ln w="44450">
            <a:solidFill>
              <a:schemeClr val="accent6">
                <a:lumMod val="40000"/>
                <a:lumOff val="60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DSC_0010.jpg"/>
          <p:cNvPicPr>
            <a:picLocks noChangeAspect="1"/>
          </p:cNvPicPr>
          <p:nvPr/>
        </p:nvPicPr>
        <p:blipFill>
          <a:blip r:embed="rId2" cstate="print"/>
          <a:stretch>
            <a:fillRect/>
          </a:stretch>
        </p:blipFill>
        <p:spPr>
          <a:xfrm>
            <a:off x="457200" y="1447108"/>
            <a:ext cx="7679715" cy="5106092"/>
          </a:xfrm>
          <a:prstGeom prst="rect">
            <a:avLst/>
          </a:prstGeom>
        </p:spPr>
      </p:pic>
      <p:sp>
        <p:nvSpPr>
          <p:cNvPr id="2" name="Title 1"/>
          <p:cNvSpPr>
            <a:spLocks noGrp="1"/>
          </p:cNvSpPr>
          <p:nvPr>
            <p:ph type="title"/>
          </p:nvPr>
        </p:nvSpPr>
        <p:spPr/>
        <p:txBody>
          <a:bodyPr/>
          <a:lstStyle/>
          <a:p>
            <a:r>
              <a:rPr lang="en-US" smtClean="0"/>
              <a:t>HPS Stepper Motors</a:t>
            </a:r>
            <a:endParaRPr lang="en-US" dirty="0"/>
          </a:p>
        </p:txBody>
      </p:sp>
      <p:sp>
        <p:nvSpPr>
          <p:cNvPr id="25" name="Content Placeholder 24"/>
          <p:cNvSpPr>
            <a:spLocks noGrp="1"/>
          </p:cNvSpPr>
          <p:nvPr>
            <p:ph idx="1"/>
          </p:nvPr>
        </p:nvSpPr>
        <p:spPr/>
        <p:txBody>
          <a:bodyPr/>
          <a:lstStyle/>
          <a:p>
            <a:endParaRPr lang="en-US" dirty="0"/>
          </a:p>
        </p:txBody>
      </p:sp>
      <p:sp>
        <p:nvSpPr>
          <p:cNvPr id="4" name="Date Placeholder 3"/>
          <p:cNvSpPr>
            <a:spLocks noGrp="1"/>
          </p:cNvSpPr>
          <p:nvPr>
            <p:ph type="dt" sz="half" idx="10"/>
          </p:nvPr>
        </p:nvSpPr>
        <p:spPr/>
        <p:txBody>
          <a:bodyPr/>
          <a:lstStyle/>
          <a:p>
            <a:r>
              <a:rPr lang="en-US" smtClean="0"/>
              <a:t>06/05/2013</a:t>
            </a:r>
            <a:endParaRPr lang="en-US"/>
          </a:p>
        </p:txBody>
      </p:sp>
      <p:sp>
        <p:nvSpPr>
          <p:cNvPr id="6" name="Footer Placeholder 5"/>
          <p:cNvSpPr>
            <a:spLocks noGrp="1"/>
          </p:cNvSpPr>
          <p:nvPr>
            <p:ph type="ftr" sz="quarter" idx="11"/>
          </p:nvPr>
        </p:nvSpPr>
        <p:spPr/>
        <p:txBody>
          <a:bodyPr/>
          <a:lstStyle/>
          <a:p>
            <a:r>
              <a:rPr lang="en-US" smtClean="0"/>
              <a:t>Hovanes Egiyan         </a:t>
            </a:r>
            <a:endParaRPr lang="en-US"/>
          </a:p>
        </p:txBody>
      </p:sp>
      <p:sp>
        <p:nvSpPr>
          <p:cNvPr id="5" name="Slide Number Placeholder 4"/>
          <p:cNvSpPr>
            <a:spLocks noGrp="1"/>
          </p:cNvSpPr>
          <p:nvPr>
            <p:ph type="sldNum" sz="quarter" idx="12"/>
          </p:nvPr>
        </p:nvSpPr>
        <p:spPr/>
        <p:txBody>
          <a:bodyPr/>
          <a:lstStyle/>
          <a:p>
            <a:fld id="{51A8674D-BD5C-49D7-8333-F0C5F63EC494}" type="slidenum">
              <a:rPr lang="en-US" smtClean="0"/>
              <a:pPr/>
              <a:t>13</a:t>
            </a:fld>
            <a:endParaRPr lang="en-US"/>
          </a:p>
        </p:txBody>
      </p:sp>
      <p:cxnSp>
        <p:nvCxnSpPr>
          <p:cNvPr id="8" name="Straight Arrow Connector 7"/>
          <p:cNvCxnSpPr/>
          <p:nvPr/>
        </p:nvCxnSpPr>
        <p:spPr>
          <a:xfrm flipH="1">
            <a:off x="3505200" y="2438400"/>
            <a:ext cx="2286000" cy="1447800"/>
          </a:xfrm>
          <a:prstGeom prst="straightConnector1">
            <a:avLst/>
          </a:prstGeom>
          <a:ln>
            <a:solidFill>
              <a:srgbClr val="FFFF00"/>
            </a:solidFill>
            <a:tailEnd type="arrow"/>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flipH="1">
            <a:off x="5029200" y="2438400"/>
            <a:ext cx="762000" cy="1371600"/>
          </a:xfrm>
          <a:prstGeom prst="straightConnector1">
            <a:avLst/>
          </a:prstGeom>
          <a:ln>
            <a:solidFill>
              <a:srgbClr val="FFFF00"/>
            </a:solidFill>
            <a:tailEnd type="arrow"/>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flipV="1">
            <a:off x="1752600" y="4495800"/>
            <a:ext cx="1524000" cy="1219200"/>
          </a:xfrm>
          <a:prstGeom prst="straightConnector1">
            <a:avLst/>
          </a:prstGeom>
          <a:ln>
            <a:solidFill>
              <a:srgbClr val="FFFF00"/>
            </a:solidFill>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a:off x="6553200" y="3352800"/>
            <a:ext cx="0" cy="762000"/>
          </a:xfrm>
          <a:prstGeom prst="straightConnector1">
            <a:avLst/>
          </a:prstGeom>
          <a:ln>
            <a:solidFill>
              <a:srgbClr val="FFFF00"/>
            </a:solidFill>
            <a:tailEnd type="arrow"/>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flipV="1">
            <a:off x="6934200" y="4953000"/>
            <a:ext cx="0" cy="381000"/>
          </a:xfrm>
          <a:prstGeom prst="straightConnector1">
            <a:avLst/>
          </a:prstGeom>
          <a:ln>
            <a:solidFill>
              <a:srgbClr val="FFFF00"/>
            </a:solidFill>
            <a:tailEnd type="arrow"/>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5486400" y="2099846"/>
            <a:ext cx="1402948" cy="338554"/>
          </a:xfrm>
          <a:prstGeom prst="rect">
            <a:avLst/>
          </a:prstGeom>
          <a:solidFill>
            <a:schemeClr val="bg2">
              <a:lumMod val="25000"/>
            </a:schemeClr>
          </a:solidFill>
        </p:spPr>
        <p:txBody>
          <a:bodyPr wrap="none" rtlCol="0">
            <a:spAutoFit/>
          </a:bodyPr>
          <a:lstStyle/>
          <a:p>
            <a:r>
              <a:rPr lang="en-US" sz="1600" dirty="0" smtClean="0">
                <a:solidFill>
                  <a:schemeClr val="bg1"/>
                </a:solidFill>
              </a:rPr>
              <a:t>Limit switches</a:t>
            </a:r>
            <a:endParaRPr lang="en-US" sz="1600" dirty="0">
              <a:solidFill>
                <a:schemeClr val="bg1"/>
              </a:solidFill>
            </a:endParaRPr>
          </a:p>
        </p:txBody>
      </p:sp>
      <p:sp>
        <p:nvSpPr>
          <p:cNvPr id="14" name="TextBox 13"/>
          <p:cNvSpPr txBox="1"/>
          <p:nvPr/>
        </p:nvSpPr>
        <p:spPr>
          <a:xfrm>
            <a:off x="6096000" y="3090446"/>
            <a:ext cx="1430200" cy="338554"/>
          </a:xfrm>
          <a:prstGeom prst="rect">
            <a:avLst/>
          </a:prstGeom>
          <a:solidFill>
            <a:schemeClr val="bg2">
              <a:lumMod val="25000"/>
            </a:schemeClr>
          </a:solidFill>
        </p:spPr>
        <p:txBody>
          <a:bodyPr wrap="none" rtlCol="0">
            <a:spAutoFit/>
          </a:bodyPr>
          <a:lstStyle/>
          <a:p>
            <a:r>
              <a:rPr lang="en-US" sz="1600" dirty="0" smtClean="0">
                <a:solidFill>
                  <a:schemeClr val="bg1"/>
                </a:solidFill>
              </a:rPr>
              <a:t>Stepper motor</a:t>
            </a:r>
            <a:endParaRPr lang="en-US" sz="1600" dirty="0">
              <a:solidFill>
                <a:schemeClr val="bg1"/>
              </a:solidFill>
            </a:endParaRPr>
          </a:p>
        </p:txBody>
      </p:sp>
      <p:sp>
        <p:nvSpPr>
          <p:cNvPr id="15" name="TextBox 14"/>
          <p:cNvSpPr txBox="1"/>
          <p:nvPr/>
        </p:nvSpPr>
        <p:spPr>
          <a:xfrm>
            <a:off x="6324600" y="5300246"/>
            <a:ext cx="1279517" cy="338554"/>
          </a:xfrm>
          <a:prstGeom prst="rect">
            <a:avLst/>
          </a:prstGeom>
          <a:solidFill>
            <a:schemeClr val="bg2">
              <a:lumMod val="25000"/>
            </a:schemeClr>
          </a:solidFill>
        </p:spPr>
        <p:txBody>
          <a:bodyPr wrap="none" rtlCol="0">
            <a:spAutoFit/>
          </a:bodyPr>
          <a:lstStyle/>
          <a:p>
            <a:r>
              <a:rPr lang="en-US" sz="1600" dirty="0" smtClean="0">
                <a:solidFill>
                  <a:schemeClr val="bg1"/>
                </a:solidFill>
              </a:rPr>
              <a:t>Encoder pins</a:t>
            </a:r>
            <a:endParaRPr lang="en-US" sz="1600" dirty="0">
              <a:solidFill>
                <a:schemeClr val="bg1"/>
              </a:solidFill>
            </a:endParaRPr>
          </a:p>
        </p:txBody>
      </p:sp>
      <p:sp>
        <p:nvSpPr>
          <p:cNvPr id="16" name="TextBox 15"/>
          <p:cNvSpPr txBox="1"/>
          <p:nvPr/>
        </p:nvSpPr>
        <p:spPr>
          <a:xfrm>
            <a:off x="914400" y="5605046"/>
            <a:ext cx="1425968" cy="338554"/>
          </a:xfrm>
          <a:prstGeom prst="rect">
            <a:avLst/>
          </a:prstGeom>
          <a:solidFill>
            <a:schemeClr val="bg2">
              <a:lumMod val="25000"/>
            </a:schemeClr>
          </a:solidFill>
        </p:spPr>
        <p:txBody>
          <a:bodyPr wrap="none" rtlCol="0">
            <a:spAutoFit/>
          </a:bodyPr>
          <a:lstStyle/>
          <a:p>
            <a:r>
              <a:rPr lang="en-US" sz="1600" dirty="0" smtClean="0">
                <a:solidFill>
                  <a:schemeClr val="bg1"/>
                </a:solidFill>
              </a:rPr>
              <a:t>Potentiometer</a:t>
            </a:r>
            <a:endParaRPr lang="en-US" sz="1600" dirty="0">
              <a:solidFill>
                <a:schemeClr val="bg1"/>
              </a:solidFill>
            </a:endParaRPr>
          </a:p>
        </p:txBody>
      </p:sp>
      <p:sp>
        <p:nvSpPr>
          <p:cNvPr id="17" name="TextBox 16"/>
          <p:cNvSpPr txBox="1"/>
          <p:nvPr/>
        </p:nvSpPr>
        <p:spPr>
          <a:xfrm>
            <a:off x="228602" y="2968823"/>
            <a:ext cx="1707519" cy="338554"/>
          </a:xfrm>
          <a:prstGeom prst="rect">
            <a:avLst/>
          </a:prstGeom>
          <a:solidFill>
            <a:schemeClr val="bg2">
              <a:lumMod val="25000"/>
            </a:schemeClr>
          </a:solidFill>
        </p:spPr>
        <p:txBody>
          <a:bodyPr wrap="none" rtlCol="0">
            <a:spAutoFit/>
          </a:bodyPr>
          <a:lstStyle/>
          <a:p>
            <a:r>
              <a:rPr lang="en-US" sz="1600" dirty="0" smtClean="0">
                <a:solidFill>
                  <a:schemeClr val="bg1"/>
                </a:solidFill>
              </a:rPr>
              <a:t>Limit switch wires</a:t>
            </a:r>
            <a:endParaRPr lang="en-US" sz="1600" dirty="0">
              <a:solidFill>
                <a:schemeClr val="bg1"/>
              </a:solidFill>
            </a:endParaRPr>
          </a:p>
        </p:txBody>
      </p:sp>
      <p:cxnSp>
        <p:nvCxnSpPr>
          <p:cNvPr id="18" name="Straight Arrow Connector 17"/>
          <p:cNvCxnSpPr/>
          <p:nvPr/>
        </p:nvCxnSpPr>
        <p:spPr>
          <a:xfrm>
            <a:off x="1676400" y="3307377"/>
            <a:ext cx="533400" cy="228600"/>
          </a:xfrm>
          <a:prstGeom prst="straightConnector1">
            <a:avLst/>
          </a:prstGeom>
          <a:ln>
            <a:solidFill>
              <a:srgbClr val="FFFF00"/>
            </a:solidFill>
            <a:tailEnd type="arrow"/>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p:nvPr/>
        </p:nvCxnSpPr>
        <p:spPr>
          <a:xfrm flipH="1" flipV="1">
            <a:off x="4876800" y="5486400"/>
            <a:ext cx="457200" cy="381000"/>
          </a:xfrm>
          <a:prstGeom prst="straightConnector1">
            <a:avLst/>
          </a:prstGeom>
          <a:ln>
            <a:solidFill>
              <a:srgbClr val="FFFF00"/>
            </a:solidFill>
            <a:tailEnd type="arrow"/>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5105400" y="5833646"/>
            <a:ext cx="2895600" cy="338554"/>
          </a:xfrm>
          <a:prstGeom prst="rect">
            <a:avLst/>
          </a:prstGeom>
          <a:solidFill>
            <a:schemeClr val="bg2">
              <a:lumMod val="25000"/>
            </a:schemeClr>
          </a:solidFill>
        </p:spPr>
        <p:txBody>
          <a:bodyPr wrap="square" rtlCol="0">
            <a:spAutoFit/>
          </a:bodyPr>
          <a:lstStyle/>
          <a:p>
            <a:r>
              <a:rPr lang="en-US" sz="1600" dirty="0" smtClean="0">
                <a:solidFill>
                  <a:schemeClr val="bg1"/>
                </a:solidFill>
              </a:rPr>
              <a:t>Stepper motor power wires</a:t>
            </a:r>
            <a:endParaRPr lang="en-US" sz="1600" dirty="0">
              <a:solidFill>
                <a:schemeClr val="bg1"/>
              </a:solidFill>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Scans</a:t>
            </a:r>
            <a:endParaRPr lang="en-US" dirty="0"/>
          </a:p>
        </p:txBody>
      </p:sp>
      <p:sp>
        <p:nvSpPr>
          <p:cNvPr id="3" name="Content Placeholder 2"/>
          <p:cNvSpPr>
            <a:spLocks noGrp="1"/>
          </p:cNvSpPr>
          <p:nvPr>
            <p:ph idx="1"/>
          </p:nvPr>
        </p:nvSpPr>
        <p:spPr>
          <a:xfrm>
            <a:off x="457200" y="3505200"/>
            <a:ext cx="8229600" cy="2895600"/>
          </a:xfrm>
        </p:spPr>
        <p:txBody>
          <a:bodyPr>
            <a:normAutofit fontScale="70000" lnSpcReduction="20000"/>
          </a:bodyPr>
          <a:lstStyle/>
          <a:p>
            <a:r>
              <a:rPr lang="en-US" dirty="0" smtClean="0"/>
              <a:t>HPS needs 3 harp scans (3 motors):</a:t>
            </a:r>
          </a:p>
          <a:p>
            <a:pPr lvl="1"/>
            <a:r>
              <a:rPr lang="en-US" dirty="0" smtClean="0"/>
              <a:t>Standard Hall B 2C21, 2c24, and 2H00 harps</a:t>
            </a:r>
          </a:p>
          <a:p>
            <a:pPr lvl="1"/>
            <a:r>
              <a:rPr lang="en-US" dirty="0" smtClean="0"/>
              <a:t>Hardware and software mostly exists</a:t>
            </a:r>
          </a:p>
          <a:p>
            <a:pPr lvl="1"/>
            <a:endParaRPr lang="en-US" dirty="0" smtClean="0"/>
          </a:p>
          <a:p>
            <a:r>
              <a:rPr lang="en-US" dirty="0" smtClean="0"/>
              <a:t>Scans with SVT wires (2 motors):</a:t>
            </a:r>
          </a:p>
          <a:p>
            <a:pPr lvl="1"/>
            <a:r>
              <a:rPr lang="en-US" dirty="0" smtClean="0"/>
              <a:t>New scans that will require </a:t>
            </a:r>
          </a:p>
          <a:p>
            <a:pPr lvl="2"/>
            <a:r>
              <a:rPr lang="en-US" dirty="0" smtClean="0"/>
              <a:t>Detector channel that can be connected to </a:t>
            </a:r>
            <a:r>
              <a:rPr lang="en-US" dirty="0" err="1" smtClean="0"/>
              <a:t>scalers</a:t>
            </a:r>
            <a:endParaRPr lang="en-US" dirty="0" smtClean="0"/>
          </a:p>
          <a:p>
            <a:pPr lvl="3"/>
            <a:r>
              <a:rPr lang="en-US" dirty="0" smtClean="0"/>
              <a:t>Beam halo counters downstream of SVT</a:t>
            </a:r>
          </a:p>
          <a:p>
            <a:pPr lvl="3"/>
            <a:r>
              <a:rPr lang="en-US" dirty="0" smtClean="0"/>
              <a:t>ECAL channel connected to a discriminator and </a:t>
            </a:r>
            <a:r>
              <a:rPr lang="en-US" dirty="0" err="1" smtClean="0"/>
              <a:t>scaler</a:t>
            </a:r>
            <a:r>
              <a:rPr lang="en-US" dirty="0" smtClean="0"/>
              <a:t>, unlikely</a:t>
            </a:r>
          </a:p>
          <a:p>
            <a:pPr lvl="2"/>
            <a:r>
              <a:rPr lang="en-US" dirty="0" smtClean="0"/>
              <a:t> New analysis software to determine the X- and Y- position of the SVT frame.</a:t>
            </a:r>
            <a:endParaRPr lang="en-US" dirty="0"/>
          </a:p>
        </p:txBody>
      </p:sp>
      <p:sp>
        <p:nvSpPr>
          <p:cNvPr id="4" name="Date Placeholder 3"/>
          <p:cNvSpPr>
            <a:spLocks noGrp="1"/>
          </p:cNvSpPr>
          <p:nvPr>
            <p:ph type="dt" sz="half" idx="10"/>
          </p:nvPr>
        </p:nvSpPr>
        <p:spPr/>
        <p:txBody>
          <a:bodyPr/>
          <a:lstStyle/>
          <a:p>
            <a:r>
              <a:rPr lang="en-US" smtClean="0"/>
              <a:t>06/05/2013</a:t>
            </a:r>
            <a:endParaRPr lang="en-US"/>
          </a:p>
        </p:txBody>
      </p:sp>
      <p:sp>
        <p:nvSpPr>
          <p:cNvPr id="5" name="Footer Placeholder 4"/>
          <p:cNvSpPr>
            <a:spLocks noGrp="1"/>
          </p:cNvSpPr>
          <p:nvPr>
            <p:ph type="ftr" sz="quarter" idx="11"/>
          </p:nvPr>
        </p:nvSpPr>
        <p:spPr/>
        <p:txBody>
          <a:bodyPr/>
          <a:lstStyle/>
          <a:p>
            <a:r>
              <a:rPr lang="en-US" smtClean="0"/>
              <a:t>Hovanes Egiyan         </a:t>
            </a:r>
            <a:endParaRPr lang="en-US"/>
          </a:p>
        </p:txBody>
      </p:sp>
      <p:sp>
        <p:nvSpPr>
          <p:cNvPr id="6" name="Slide Number Placeholder 5"/>
          <p:cNvSpPr>
            <a:spLocks noGrp="1"/>
          </p:cNvSpPr>
          <p:nvPr>
            <p:ph type="sldNum" sz="quarter" idx="12"/>
          </p:nvPr>
        </p:nvSpPr>
        <p:spPr/>
        <p:txBody>
          <a:bodyPr/>
          <a:lstStyle/>
          <a:p>
            <a:fld id="{51A8674D-BD5C-49D7-8333-F0C5F63EC494}" type="slidenum">
              <a:rPr lang="en-US" smtClean="0"/>
              <a:pPr/>
              <a:t>14</a:t>
            </a:fld>
            <a:endParaRPr lang="en-US"/>
          </a:p>
        </p:txBody>
      </p:sp>
      <p:pic>
        <p:nvPicPr>
          <p:cNvPr id="8" name="Picture 7"/>
          <p:cNvPicPr>
            <a:picLocks noChangeAspect="1"/>
          </p:cNvPicPr>
          <p:nvPr/>
        </p:nvPicPr>
        <p:blipFill>
          <a:blip r:embed="rId2"/>
          <a:stretch>
            <a:fillRect/>
          </a:stretch>
        </p:blipFill>
        <p:spPr>
          <a:xfrm>
            <a:off x="2938037" y="131203"/>
            <a:ext cx="6014078" cy="3450197"/>
          </a:xfrm>
          <a:prstGeom prst="rect">
            <a:avLst/>
          </a:prstGeom>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Temperature Monitoring</a:t>
            </a:r>
            <a:endParaRPr lang="en-US" dirty="0"/>
          </a:p>
        </p:txBody>
      </p:sp>
      <p:sp>
        <p:nvSpPr>
          <p:cNvPr id="3" name="Content Placeholder 2"/>
          <p:cNvSpPr>
            <a:spLocks noGrp="1"/>
          </p:cNvSpPr>
          <p:nvPr>
            <p:ph idx="1"/>
          </p:nvPr>
        </p:nvSpPr>
        <p:spPr/>
        <p:txBody>
          <a:bodyPr>
            <a:normAutofit fontScale="55000" lnSpcReduction="20000"/>
          </a:bodyPr>
          <a:lstStyle/>
          <a:p>
            <a:pPr lvl="0"/>
            <a:endParaRPr lang="en-CA" dirty="0" smtClean="0"/>
          </a:p>
          <a:p>
            <a:pPr lvl="0"/>
            <a:r>
              <a:rPr lang="en-CA" dirty="0" smtClean="0"/>
              <a:t>ECAL electronics needs to be thermally stabilized, temperatures need to be monitored.</a:t>
            </a:r>
          </a:p>
          <a:p>
            <a:pPr lvl="1"/>
            <a:r>
              <a:rPr lang="en-CA" dirty="0" smtClean="0"/>
              <a:t>In 2012 the monitoring was done using Omega thermocouples and RS-485 readout modules.</a:t>
            </a:r>
          </a:p>
          <a:p>
            <a:pPr lvl="1"/>
            <a:r>
              <a:rPr lang="en-CA" dirty="0" smtClean="0"/>
              <a:t>If new thermocouples are installed can use PLC readout modules.  </a:t>
            </a:r>
          </a:p>
          <a:p>
            <a:endParaRPr lang="en-CA" dirty="0" smtClean="0"/>
          </a:p>
          <a:p>
            <a:pPr lvl="0"/>
            <a:r>
              <a:rPr lang="en-US" dirty="0" smtClean="0"/>
              <a:t>SVT board temperature is monitored using temperature sensors readout by SVT DAQ when DAQ is running</a:t>
            </a:r>
          </a:p>
          <a:p>
            <a:pPr lvl="1"/>
            <a:r>
              <a:rPr lang="en-US" dirty="0" smtClean="0"/>
              <a:t>Interfaced with EPICS, but not reliable to be used in interlocks or alarms.</a:t>
            </a:r>
          </a:p>
          <a:p>
            <a:pPr lvl="1"/>
            <a:r>
              <a:rPr lang="en-US" dirty="0" smtClean="0"/>
              <a:t>We also used thermocouples on the SVT vacuum chamber to monitor temperature</a:t>
            </a:r>
          </a:p>
          <a:p>
            <a:pPr lvl="0"/>
            <a:endParaRPr lang="en-US" dirty="0" smtClean="0"/>
          </a:p>
          <a:p>
            <a:pPr lvl="0"/>
            <a:r>
              <a:rPr lang="en-US" dirty="0" smtClean="0"/>
              <a:t>SVT cooling requires a chiller that needs to be operated remotely</a:t>
            </a:r>
          </a:p>
          <a:p>
            <a:pPr lvl="1"/>
            <a:r>
              <a:rPr lang="en-US" dirty="0" err="1" smtClean="0"/>
              <a:t>Primex</a:t>
            </a:r>
            <a:r>
              <a:rPr lang="en-US" dirty="0" smtClean="0"/>
              <a:t> chiller did not match well the SVT needs, caused some confusion</a:t>
            </a:r>
          </a:p>
          <a:p>
            <a:pPr lvl="1"/>
            <a:r>
              <a:rPr lang="en-US" dirty="0" smtClean="0"/>
              <a:t>HPS will procure a dedicated chiller with remote control that can be interfaced with EPICS, for instance through RS-232.  </a:t>
            </a:r>
          </a:p>
          <a:p>
            <a:endParaRPr lang="en-US" dirty="0" smtClean="0"/>
          </a:p>
          <a:p>
            <a:pPr lvl="0"/>
            <a:r>
              <a:rPr lang="en-US" dirty="0" smtClean="0"/>
              <a:t>The SVT vacuum chamber and ECAL sensors can be read out using PLC</a:t>
            </a:r>
          </a:p>
          <a:p>
            <a:pPr lvl="1"/>
            <a:r>
              <a:rPr lang="en-US" dirty="0" smtClean="0"/>
              <a:t>Hall D uses Allen-Bradley PLC for IO in slow controls</a:t>
            </a:r>
          </a:p>
          <a:p>
            <a:pPr lvl="1"/>
            <a:r>
              <a:rPr lang="en-US" dirty="0" smtClean="0"/>
              <a:t>EPICS support exists for A-B </a:t>
            </a:r>
            <a:r>
              <a:rPr lang="en-US" dirty="0" err="1" smtClean="0"/>
              <a:t>ControlLogix</a:t>
            </a:r>
            <a:r>
              <a:rPr lang="en-US" dirty="0" smtClean="0"/>
              <a:t> and </a:t>
            </a:r>
            <a:r>
              <a:rPr lang="en-US" dirty="0" err="1" smtClean="0"/>
              <a:t>CompactLogix</a:t>
            </a:r>
            <a:r>
              <a:rPr lang="en-US" dirty="0" smtClean="0"/>
              <a:t> PLC</a:t>
            </a:r>
          </a:p>
          <a:p>
            <a:pPr lvl="1"/>
            <a:r>
              <a:rPr lang="en-US" dirty="0" smtClean="0"/>
              <a:t>HPS probably can borrow Rockwell software licenses from Hall D for short amounts of time.</a:t>
            </a:r>
          </a:p>
          <a:p>
            <a:endParaRPr lang="en-US" dirty="0" smtClean="0"/>
          </a:p>
          <a:p>
            <a:endParaRPr lang="en-US" dirty="0" smtClean="0"/>
          </a:p>
          <a:p>
            <a:endParaRPr lang="en-US" dirty="0" smtClean="0"/>
          </a:p>
          <a:p>
            <a:endParaRPr lang="en-US" dirty="0" smtClean="0"/>
          </a:p>
          <a:p>
            <a:endParaRPr lang="en-CA" dirty="0" smtClean="0"/>
          </a:p>
          <a:p>
            <a:endParaRPr lang="en-CA" dirty="0" smtClean="0"/>
          </a:p>
          <a:p>
            <a:endParaRPr lang="en-US" dirty="0"/>
          </a:p>
        </p:txBody>
      </p:sp>
      <p:sp>
        <p:nvSpPr>
          <p:cNvPr id="4" name="Date Placeholder 3"/>
          <p:cNvSpPr>
            <a:spLocks noGrp="1"/>
          </p:cNvSpPr>
          <p:nvPr>
            <p:ph type="dt" sz="half" idx="10"/>
          </p:nvPr>
        </p:nvSpPr>
        <p:spPr/>
        <p:txBody>
          <a:bodyPr/>
          <a:lstStyle/>
          <a:p>
            <a:r>
              <a:rPr lang="en-US" smtClean="0"/>
              <a:t>06/05/2013</a:t>
            </a:r>
            <a:endParaRPr lang="en-US" dirty="0"/>
          </a:p>
        </p:txBody>
      </p:sp>
      <p:sp>
        <p:nvSpPr>
          <p:cNvPr id="6" name="Footer Placeholder 5"/>
          <p:cNvSpPr>
            <a:spLocks noGrp="1"/>
          </p:cNvSpPr>
          <p:nvPr>
            <p:ph type="ftr" sz="quarter" idx="11"/>
          </p:nvPr>
        </p:nvSpPr>
        <p:spPr/>
        <p:txBody>
          <a:bodyPr/>
          <a:lstStyle/>
          <a:p>
            <a:r>
              <a:rPr lang="en-US" smtClean="0"/>
              <a:t>Hovanes Egiyan         </a:t>
            </a:r>
            <a:endParaRPr lang="en-US"/>
          </a:p>
        </p:txBody>
      </p:sp>
      <p:sp>
        <p:nvSpPr>
          <p:cNvPr id="5" name="Slide Number Placeholder 4"/>
          <p:cNvSpPr>
            <a:spLocks noGrp="1"/>
          </p:cNvSpPr>
          <p:nvPr>
            <p:ph type="sldNum" sz="quarter" idx="12"/>
          </p:nvPr>
        </p:nvSpPr>
        <p:spPr/>
        <p:txBody>
          <a:bodyPr/>
          <a:lstStyle/>
          <a:p>
            <a:fld id="{51A8674D-BD5C-49D7-8333-F0C5F63EC494}" type="slidenum">
              <a:rPr lang="en-US" smtClean="0"/>
              <a:pPr/>
              <a:t>15</a:t>
            </a:fld>
            <a:endParaRPr lang="en-US"/>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Scaler</a:t>
            </a:r>
            <a:r>
              <a:rPr lang="en-US" dirty="0" smtClean="0"/>
              <a:t> Monitoring</a:t>
            </a:r>
            <a:endParaRPr lang="en-US" dirty="0"/>
          </a:p>
        </p:txBody>
      </p:sp>
      <p:sp>
        <p:nvSpPr>
          <p:cNvPr id="3" name="Content Placeholder 2"/>
          <p:cNvSpPr>
            <a:spLocks noGrp="1"/>
          </p:cNvSpPr>
          <p:nvPr>
            <p:ph idx="1"/>
          </p:nvPr>
        </p:nvSpPr>
        <p:spPr>
          <a:xfrm>
            <a:off x="457200" y="1524000"/>
            <a:ext cx="8229600" cy="2362199"/>
          </a:xfrm>
        </p:spPr>
        <p:txBody>
          <a:bodyPr>
            <a:normAutofit fontScale="47500" lnSpcReduction="20000"/>
          </a:bodyPr>
          <a:lstStyle/>
          <a:p>
            <a:endParaRPr lang="en-US" dirty="0" smtClean="0"/>
          </a:p>
          <a:p>
            <a:r>
              <a:rPr lang="en-US" dirty="0" smtClean="0"/>
              <a:t>It is very important to have as much </a:t>
            </a:r>
            <a:r>
              <a:rPr lang="en-US" dirty="0" err="1" smtClean="0"/>
              <a:t>scaler</a:t>
            </a:r>
            <a:r>
              <a:rPr lang="en-US" dirty="0" smtClean="0"/>
              <a:t> information displayed online as possible, waiting for offline analysis may lead to time waste.</a:t>
            </a:r>
          </a:p>
          <a:p>
            <a:endParaRPr lang="en-US" dirty="0" smtClean="0"/>
          </a:p>
          <a:p>
            <a:r>
              <a:rPr lang="en-US" dirty="0" smtClean="0"/>
              <a:t>During spring run we had </a:t>
            </a:r>
            <a:r>
              <a:rPr lang="en-US" dirty="0" err="1" smtClean="0"/>
              <a:t>scaler</a:t>
            </a:r>
            <a:r>
              <a:rPr lang="en-US" dirty="0" smtClean="0"/>
              <a:t> values  for ECAL in ROOT</a:t>
            </a:r>
          </a:p>
          <a:p>
            <a:pPr lvl="1"/>
            <a:r>
              <a:rPr lang="en-US" dirty="0" smtClean="0"/>
              <a:t>Sergey wrote the software to read the </a:t>
            </a:r>
            <a:r>
              <a:rPr lang="en-US" dirty="0" err="1" smtClean="0"/>
              <a:t>scalers</a:t>
            </a:r>
            <a:r>
              <a:rPr lang="en-US" dirty="0" smtClean="0"/>
              <a:t> from the discriminators and plot them. </a:t>
            </a:r>
          </a:p>
          <a:p>
            <a:endParaRPr lang="en-US" dirty="0" smtClean="0"/>
          </a:p>
          <a:p>
            <a:r>
              <a:rPr lang="en-US" dirty="0" smtClean="0"/>
              <a:t>It is desirable to have </a:t>
            </a:r>
            <a:r>
              <a:rPr lang="en-US" dirty="0" err="1" smtClean="0"/>
              <a:t>scalers</a:t>
            </a:r>
            <a:r>
              <a:rPr lang="en-US" dirty="0" smtClean="0"/>
              <a:t> from discriminators, FADC, CTP, SSP in EPICS</a:t>
            </a:r>
          </a:p>
          <a:p>
            <a:pPr lvl="1"/>
            <a:r>
              <a:rPr lang="en-US" dirty="0" smtClean="0"/>
              <a:t>Can be view from many locations</a:t>
            </a:r>
          </a:p>
          <a:p>
            <a:pPr lvl="1"/>
            <a:r>
              <a:rPr lang="en-US" dirty="0" smtClean="0"/>
              <a:t>Can be archived</a:t>
            </a:r>
          </a:p>
          <a:p>
            <a:pPr lvl="1"/>
            <a:r>
              <a:rPr lang="en-US" dirty="0" smtClean="0"/>
              <a:t>Configuration parameters for the boards should be archived as well. </a:t>
            </a:r>
            <a:endParaRPr lang="en-US" dirty="0"/>
          </a:p>
        </p:txBody>
      </p:sp>
      <p:sp>
        <p:nvSpPr>
          <p:cNvPr id="4" name="Date Placeholder 3"/>
          <p:cNvSpPr>
            <a:spLocks noGrp="1"/>
          </p:cNvSpPr>
          <p:nvPr>
            <p:ph type="dt" sz="half" idx="10"/>
          </p:nvPr>
        </p:nvSpPr>
        <p:spPr/>
        <p:txBody>
          <a:bodyPr/>
          <a:lstStyle/>
          <a:p>
            <a:r>
              <a:rPr lang="en-US" smtClean="0"/>
              <a:t>06/05/2013</a:t>
            </a:r>
            <a:endParaRPr lang="en-US"/>
          </a:p>
        </p:txBody>
      </p:sp>
      <p:sp>
        <p:nvSpPr>
          <p:cNvPr id="6" name="Footer Placeholder 5"/>
          <p:cNvSpPr>
            <a:spLocks noGrp="1"/>
          </p:cNvSpPr>
          <p:nvPr>
            <p:ph type="ftr" sz="quarter" idx="11"/>
          </p:nvPr>
        </p:nvSpPr>
        <p:spPr/>
        <p:txBody>
          <a:bodyPr/>
          <a:lstStyle/>
          <a:p>
            <a:r>
              <a:rPr lang="en-US" smtClean="0"/>
              <a:t>Hovanes Egiyan         </a:t>
            </a:r>
            <a:endParaRPr lang="en-US"/>
          </a:p>
        </p:txBody>
      </p:sp>
      <p:sp>
        <p:nvSpPr>
          <p:cNvPr id="5" name="Slide Number Placeholder 4"/>
          <p:cNvSpPr>
            <a:spLocks noGrp="1"/>
          </p:cNvSpPr>
          <p:nvPr>
            <p:ph type="sldNum" sz="quarter" idx="12"/>
          </p:nvPr>
        </p:nvSpPr>
        <p:spPr/>
        <p:txBody>
          <a:bodyPr/>
          <a:lstStyle/>
          <a:p>
            <a:fld id="{51A8674D-BD5C-49D7-8333-F0C5F63EC494}" type="slidenum">
              <a:rPr lang="en-US" smtClean="0"/>
              <a:pPr/>
              <a:t>16</a:t>
            </a:fld>
            <a:endParaRPr lang="en-US"/>
          </a:p>
        </p:txBody>
      </p:sp>
      <p:pic>
        <p:nvPicPr>
          <p:cNvPr id="8" name="Picture 7"/>
          <p:cNvPicPr>
            <a:picLocks noChangeAspect="1"/>
          </p:cNvPicPr>
          <p:nvPr/>
        </p:nvPicPr>
        <p:blipFill rotWithShape="1">
          <a:blip r:embed="rId2" cstate="print">
            <a:extLst>
              <a:ext uri="{28A0092B-C50C-407E-A947-70E740481C1C}">
                <a14:useLocalDpi xmlns:a14="http://schemas.microsoft.com/office/drawing/2010/main" val="0"/>
              </a:ext>
            </a:extLst>
          </a:blip>
          <a:srcRect r="714" b="46653"/>
          <a:stretch/>
        </p:blipFill>
        <p:spPr>
          <a:xfrm>
            <a:off x="762000" y="3992544"/>
            <a:ext cx="7625165" cy="2560656"/>
          </a:xfrm>
          <a:prstGeom prst="rect">
            <a:avLst/>
          </a:prstGeom>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Schedule (from the proposal)</a:t>
            </a:r>
            <a:endParaRPr lang="en-US" dirty="0"/>
          </a:p>
        </p:txBody>
      </p:sp>
      <p:sp>
        <p:nvSpPr>
          <p:cNvPr id="3" name="Content Placeholder 2"/>
          <p:cNvSpPr>
            <a:spLocks noGrp="1"/>
          </p:cNvSpPr>
          <p:nvPr>
            <p:ph idx="1"/>
          </p:nvPr>
        </p:nvSpPr>
        <p:spPr>
          <a:xfrm>
            <a:off x="457200" y="4267200"/>
            <a:ext cx="8229600" cy="2133600"/>
          </a:xfrm>
        </p:spPr>
        <p:txBody>
          <a:bodyPr>
            <a:normAutofit fontScale="47500" lnSpcReduction="20000"/>
          </a:bodyPr>
          <a:lstStyle/>
          <a:p>
            <a:r>
              <a:rPr lang="en-US" dirty="0" smtClean="0"/>
              <a:t>Official activities start this summer</a:t>
            </a:r>
          </a:p>
          <a:p>
            <a:pPr lvl="1"/>
            <a:r>
              <a:rPr lang="en-US" dirty="0" smtClean="0"/>
              <a:t>Actual start time will also depend on hardware availability</a:t>
            </a:r>
          </a:p>
          <a:p>
            <a:pPr lvl="1"/>
            <a:endParaRPr lang="en-US" dirty="0" smtClean="0"/>
          </a:p>
          <a:p>
            <a:r>
              <a:rPr lang="en-US" dirty="0" smtClean="0"/>
              <a:t>Need to identify people for the tasks in the schedule</a:t>
            </a:r>
          </a:p>
          <a:p>
            <a:pPr lvl="1"/>
            <a:r>
              <a:rPr lang="en-US" dirty="0" smtClean="0"/>
              <a:t>Slow controls mailing list have been created using </a:t>
            </a:r>
            <a:r>
              <a:rPr lang="en-US" dirty="0" err="1" smtClean="0"/>
              <a:t>JLab</a:t>
            </a:r>
            <a:r>
              <a:rPr lang="en-US" dirty="0" smtClean="0"/>
              <a:t> mailman: </a:t>
            </a:r>
            <a:r>
              <a:rPr lang="en-US" b="1" i="1" dirty="0" smtClean="0"/>
              <a:t>hps-controls@jlab.org</a:t>
            </a:r>
          </a:p>
          <a:p>
            <a:pPr lvl="1"/>
            <a:r>
              <a:rPr lang="en-US" dirty="0" smtClean="0"/>
              <a:t>Someone from accelerator for EPICS programming? Chiller, PLC programmer? </a:t>
            </a:r>
          </a:p>
          <a:p>
            <a:pPr lvl="1"/>
            <a:r>
              <a:rPr lang="en-US" dirty="0" smtClean="0"/>
              <a:t>Steep learning curve </a:t>
            </a:r>
            <a:r>
              <a:rPr lang="en-US" dirty="0" smtClean="0"/>
              <a:t>for </a:t>
            </a:r>
            <a:r>
              <a:rPr lang="en-US" dirty="0" smtClean="0"/>
              <a:t>either EPICS and PLC is expected for physicists.</a:t>
            </a:r>
          </a:p>
          <a:p>
            <a:pPr lvl="1"/>
            <a:endParaRPr lang="en-US" dirty="0" smtClean="0"/>
          </a:p>
          <a:p>
            <a:r>
              <a:rPr lang="en-US" dirty="0" smtClean="0"/>
              <a:t>Biweekly meetings starting this month</a:t>
            </a:r>
            <a:endParaRPr lang="en-US" dirty="0"/>
          </a:p>
        </p:txBody>
      </p:sp>
      <p:sp>
        <p:nvSpPr>
          <p:cNvPr id="4" name="Date Placeholder 3"/>
          <p:cNvSpPr>
            <a:spLocks noGrp="1"/>
          </p:cNvSpPr>
          <p:nvPr>
            <p:ph type="dt" sz="half" idx="10"/>
          </p:nvPr>
        </p:nvSpPr>
        <p:spPr/>
        <p:txBody>
          <a:bodyPr/>
          <a:lstStyle/>
          <a:p>
            <a:r>
              <a:rPr lang="en-US" smtClean="0"/>
              <a:t>06/05/2013</a:t>
            </a:r>
            <a:endParaRPr lang="en-US"/>
          </a:p>
        </p:txBody>
      </p:sp>
      <p:sp>
        <p:nvSpPr>
          <p:cNvPr id="5" name="Footer Placeholder 4"/>
          <p:cNvSpPr>
            <a:spLocks noGrp="1"/>
          </p:cNvSpPr>
          <p:nvPr>
            <p:ph type="ftr" sz="quarter" idx="11"/>
          </p:nvPr>
        </p:nvSpPr>
        <p:spPr/>
        <p:txBody>
          <a:bodyPr/>
          <a:lstStyle/>
          <a:p>
            <a:r>
              <a:rPr lang="en-US" smtClean="0"/>
              <a:t>Hovanes Egiyan         </a:t>
            </a:r>
            <a:endParaRPr lang="en-US"/>
          </a:p>
        </p:txBody>
      </p:sp>
      <p:sp>
        <p:nvSpPr>
          <p:cNvPr id="6" name="Slide Number Placeholder 5"/>
          <p:cNvSpPr>
            <a:spLocks noGrp="1"/>
          </p:cNvSpPr>
          <p:nvPr>
            <p:ph type="sldNum" sz="quarter" idx="12"/>
          </p:nvPr>
        </p:nvSpPr>
        <p:spPr/>
        <p:txBody>
          <a:bodyPr/>
          <a:lstStyle/>
          <a:p>
            <a:fld id="{51A8674D-BD5C-49D7-8333-F0C5F63EC494}" type="slidenum">
              <a:rPr lang="en-US" smtClean="0"/>
              <a:pPr/>
              <a:t>17</a:t>
            </a:fld>
            <a:endParaRPr lang="en-US"/>
          </a:p>
        </p:txBody>
      </p:sp>
      <p:pic>
        <p:nvPicPr>
          <p:cNvPr id="2050" name="Picture 2" descr="C:\Users\hovanes.Demq\Documents\Dropbox\Presentations\HPS\ScheduleHPSV90-3.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r="14801"/>
          <a:stretch/>
        </p:blipFill>
        <p:spPr bwMode="auto">
          <a:xfrm>
            <a:off x="93518" y="1530167"/>
            <a:ext cx="8974282" cy="256017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6679386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Summary</a:t>
            </a:r>
            <a:endParaRPr lang="en-US" dirty="0"/>
          </a:p>
        </p:txBody>
      </p:sp>
      <p:sp>
        <p:nvSpPr>
          <p:cNvPr id="3" name="Content Placeholder 2"/>
          <p:cNvSpPr>
            <a:spLocks noGrp="1"/>
          </p:cNvSpPr>
          <p:nvPr>
            <p:ph idx="1"/>
          </p:nvPr>
        </p:nvSpPr>
        <p:spPr/>
        <p:txBody>
          <a:bodyPr>
            <a:normAutofit fontScale="47500" lnSpcReduction="20000"/>
          </a:bodyPr>
          <a:lstStyle/>
          <a:p>
            <a:endParaRPr lang="en-CA" dirty="0" smtClean="0"/>
          </a:p>
          <a:p>
            <a:r>
              <a:rPr lang="en-CA" dirty="0" smtClean="0"/>
              <a:t>Upgrades in some areas, introduce new features </a:t>
            </a:r>
          </a:p>
          <a:p>
            <a:pPr lvl="1"/>
            <a:r>
              <a:rPr lang="en-CA" dirty="0" smtClean="0"/>
              <a:t>SVT power, interlocks</a:t>
            </a:r>
          </a:p>
          <a:p>
            <a:pPr lvl="1"/>
            <a:r>
              <a:rPr lang="en-CA" dirty="0" smtClean="0"/>
              <a:t>Signal I/O with PLC</a:t>
            </a:r>
          </a:p>
          <a:p>
            <a:pPr lvl="1"/>
            <a:r>
              <a:rPr lang="en-CA" dirty="0" smtClean="0"/>
              <a:t>Motors for SVT and for target</a:t>
            </a:r>
          </a:p>
          <a:p>
            <a:pPr lvl="1"/>
            <a:r>
              <a:rPr lang="en-CA" dirty="0" smtClean="0"/>
              <a:t>New chiller</a:t>
            </a:r>
          </a:p>
          <a:p>
            <a:pPr lvl="1"/>
            <a:r>
              <a:rPr lang="en-CA" dirty="0" smtClean="0"/>
              <a:t>Use CSS for display management and alarms.</a:t>
            </a:r>
          </a:p>
          <a:p>
            <a:endParaRPr lang="en-CA" dirty="0" smtClean="0"/>
          </a:p>
          <a:p>
            <a:r>
              <a:rPr lang="en-CA" dirty="0" smtClean="0"/>
              <a:t>Activities will start this summer</a:t>
            </a:r>
          </a:p>
          <a:p>
            <a:pPr lvl="1"/>
            <a:r>
              <a:rPr lang="en-CA" dirty="0" smtClean="0"/>
              <a:t>Will start bi-weekly meetings this month.</a:t>
            </a:r>
          </a:p>
          <a:p>
            <a:pPr lvl="1"/>
            <a:r>
              <a:rPr lang="en-CA" dirty="0" smtClean="0"/>
              <a:t>Should have a good description of work and a plan by fall </a:t>
            </a:r>
          </a:p>
          <a:p>
            <a:pPr lvl="1"/>
            <a:r>
              <a:rPr lang="en-CA" dirty="0" smtClean="0"/>
              <a:t>Will identify collaborators volunteering to work on controls.</a:t>
            </a:r>
            <a:endParaRPr lang="en-CA" dirty="0" smtClean="0"/>
          </a:p>
          <a:p>
            <a:pPr lvl="1"/>
            <a:r>
              <a:rPr lang="en-CA" dirty="0" smtClean="0"/>
              <a:t>Should have a review sometime this fall</a:t>
            </a:r>
          </a:p>
          <a:p>
            <a:endParaRPr lang="en-CA" dirty="0" smtClean="0"/>
          </a:p>
          <a:p>
            <a:r>
              <a:rPr lang="en-CA" dirty="0" smtClean="0"/>
              <a:t>Need input from detector components, can be presented at the meetings</a:t>
            </a:r>
          </a:p>
          <a:p>
            <a:pPr lvl="1"/>
            <a:r>
              <a:rPr lang="en-CA" dirty="0" smtClean="0"/>
              <a:t>Description of the hardware and its functionality</a:t>
            </a:r>
          </a:p>
          <a:p>
            <a:pPr lvl="1"/>
            <a:r>
              <a:rPr lang="en-CA" dirty="0" smtClean="0"/>
              <a:t>Parameters to monitor and control, and how</a:t>
            </a:r>
          </a:p>
          <a:p>
            <a:pPr lvl="1"/>
            <a:r>
              <a:rPr lang="en-CA" dirty="0" smtClean="0"/>
              <a:t>Existing software/firmware description</a:t>
            </a:r>
          </a:p>
          <a:p>
            <a:pPr lvl="1"/>
            <a:r>
              <a:rPr lang="en-CA" dirty="0" smtClean="0"/>
              <a:t>Parameters that need archiving </a:t>
            </a:r>
          </a:p>
          <a:p>
            <a:pPr lvl="1"/>
            <a:r>
              <a:rPr lang="en-CA" dirty="0" smtClean="0"/>
              <a:t>Alarm conditions</a:t>
            </a:r>
          </a:p>
          <a:p>
            <a:pPr lvl="1"/>
            <a:r>
              <a:rPr lang="en-CA" dirty="0" smtClean="0"/>
              <a:t>Software interlocks</a:t>
            </a:r>
          </a:p>
          <a:p>
            <a:pPr lvl="1"/>
            <a:r>
              <a:rPr lang="en-CA" dirty="0" smtClean="0"/>
              <a:t>Backup/restore requirements</a:t>
            </a:r>
          </a:p>
          <a:p>
            <a:pPr lvl="1"/>
            <a:endParaRPr lang="en-US" dirty="0"/>
          </a:p>
        </p:txBody>
      </p:sp>
      <p:sp>
        <p:nvSpPr>
          <p:cNvPr id="7" name="Date Placeholder 6"/>
          <p:cNvSpPr>
            <a:spLocks noGrp="1"/>
          </p:cNvSpPr>
          <p:nvPr>
            <p:ph type="dt" sz="half" idx="10"/>
          </p:nvPr>
        </p:nvSpPr>
        <p:spPr/>
        <p:txBody>
          <a:bodyPr/>
          <a:lstStyle/>
          <a:p>
            <a:r>
              <a:rPr lang="en-US" smtClean="0"/>
              <a:t>06/05/2013</a:t>
            </a:r>
            <a:endParaRPr lang="en-US"/>
          </a:p>
        </p:txBody>
      </p:sp>
      <p:sp>
        <p:nvSpPr>
          <p:cNvPr id="9" name="Footer Placeholder 8"/>
          <p:cNvSpPr>
            <a:spLocks noGrp="1"/>
          </p:cNvSpPr>
          <p:nvPr>
            <p:ph type="ftr" sz="quarter" idx="11"/>
          </p:nvPr>
        </p:nvSpPr>
        <p:spPr/>
        <p:txBody>
          <a:bodyPr/>
          <a:lstStyle/>
          <a:p>
            <a:r>
              <a:rPr lang="en-US" smtClean="0"/>
              <a:t>Hovanes Egiyan         </a:t>
            </a:r>
            <a:endParaRPr lang="en-US"/>
          </a:p>
        </p:txBody>
      </p:sp>
      <p:sp>
        <p:nvSpPr>
          <p:cNvPr id="8" name="Slide Number Placeholder 7"/>
          <p:cNvSpPr>
            <a:spLocks noGrp="1"/>
          </p:cNvSpPr>
          <p:nvPr>
            <p:ph type="sldNum" sz="quarter" idx="12"/>
          </p:nvPr>
        </p:nvSpPr>
        <p:spPr/>
        <p:txBody>
          <a:bodyPr/>
          <a:lstStyle/>
          <a:p>
            <a:fld id="{51A8674D-BD5C-49D7-8333-F0C5F63EC494}" type="slidenum">
              <a:rPr lang="en-US" smtClean="0"/>
              <a:pPr/>
              <a:t>18</a:t>
            </a:fld>
            <a:endParaRPr lang="en-US"/>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End</a:t>
            </a:r>
            <a:endParaRPr lang="en-US" dirty="0"/>
          </a:p>
        </p:txBody>
      </p:sp>
      <p:sp>
        <p:nvSpPr>
          <p:cNvPr id="3" name="Content Placeholder 2"/>
          <p:cNvSpPr>
            <a:spLocks noGrp="1"/>
          </p:cNvSpPr>
          <p:nvPr>
            <p:ph idx="1"/>
          </p:nvPr>
        </p:nvSpPr>
        <p:spPr/>
        <p:txBody>
          <a:bodyPr/>
          <a:lstStyle/>
          <a:p>
            <a:endParaRPr lang="en-US" smtClean="0"/>
          </a:p>
          <a:p>
            <a:endParaRPr lang="en-US" smtClean="0"/>
          </a:p>
          <a:p>
            <a:endParaRPr lang="en-US" smtClean="0"/>
          </a:p>
          <a:p>
            <a:r>
              <a:rPr lang="en-US" smtClean="0"/>
              <a:t>Thank You !</a:t>
            </a:r>
            <a:endParaRPr lang="en-US" dirty="0"/>
          </a:p>
        </p:txBody>
      </p:sp>
      <p:sp>
        <p:nvSpPr>
          <p:cNvPr id="4" name="Date Placeholder 3"/>
          <p:cNvSpPr>
            <a:spLocks noGrp="1"/>
          </p:cNvSpPr>
          <p:nvPr>
            <p:ph type="dt" sz="half" idx="10"/>
          </p:nvPr>
        </p:nvSpPr>
        <p:spPr/>
        <p:txBody>
          <a:bodyPr/>
          <a:lstStyle/>
          <a:p>
            <a:r>
              <a:rPr lang="en-US" smtClean="0"/>
              <a:t>06/05/2013</a:t>
            </a:r>
            <a:endParaRPr lang="en-US"/>
          </a:p>
        </p:txBody>
      </p:sp>
      <p:sp>
        <p:nvSpPr>
          <p:cNvPr id="6" name="Footer Placeholder 5"/>
          <p:cNvSpPr>
            <a:spLocks noGrp="1"/>
          </p:cNvSpPr>
          <p:nvPr>
            <p:ph type="ftr" sz="quarter" idx="11"/>
          </p:nvPr>
        </p:nvSpPr>
        <p:spPr/>
        <p:txBody>
          <a:bodyPr/>
          <a:lstStyle/>
          <a:p>
            <a:r>
              <a:rPr lang="en-US" smtClean="0"/>
              <a:t>Hovanes Egiyan         </a:t>
            </a:r>
            <a:endParaRPr lang="en-US"/>
          </a:p>
        </p:txBody>
      </p:sp>
      <p:sp>
        <p:nvSpPr>
          <p:cNvPr id="5" name="Slide Number Placeholder 4"/>
          <p:cNvSpPr>
            <a:spLocks noGrp="1"/>
          </p:cNvSpPr>
          <p:nvPr>
            <p:ph type="sldNum" sz="quarter" idx="12"/>
          </p:nvPr>
        </p:nvSpPr>
        <p:spPr/>
        <p:txBody>
          <a:bodyPr/>
          <a:lstStyle/>
          <a:p>
            <a:fld id="{51A8674D-BD5C-49D7-8333-F0C5F63EC494}" type="slidenum">
              <a:rPr lang="en-US" smtClean="0"/>
              <a:pPr/>
              <a:t>19</a:t>
            </a:fld>
            <a:endParaRPr lang="en-US"/>
          </a:p>
        </p:txBody>
      </p:sp>
    </p:spTree>
    <p:extLst>
      <p:ext uri="{BB962C8B-B14F-4D97-AF65-F5344CB8AC3E}">
        <p14:creationId xmlns:p14="http://schemas.microsoft.com/office/powerpoint/2010/main" val="276347410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EPICS</a:t>
            </a:r>
            <a:endParaRPr lang="en-US" dirty="0"/>
          </a:p>
        </p:txBody>
      </p:sp>
      <p:sp>
        <p:nvSpPr>
          <p:cNvPr id="3" name="Content Placeholder 2"/>
          <p:cNvSpPr>
            <a:spLocks noGrp="1"/>
          </p:cNvSpPr>
          <p:nvPr>
            <p:ph idx="1"/>
          </p:nvPr>
        </p:nvSpPr>
        <p:spPr/>
        <p:txBody>
          <a:bodyPr>
            <a:normAutofit fontScale="55000" lnSpcReduction="20000"/>
          </a:bodyPr>
          <a:lstStyle/>
          <a:p>
            <a:endParaRPr lang="en-US" dirty="0" smtClean="0"/>
          </a:p>
          <a:p>
            <a:r>
              <a:rPr lang="en-US" dirty="0" smtClean="0"/>
              <a:t>Experimental Physics and Industrial Control System</a:t>
            </a:r>
          </a:p>
          <a:p>
            <a:endParaRPr lang="en-US" dirty="0" smtClean="0"/>
          </a:p>
          <a:p>
            <a:r>
              <a:rPr lang="en-US" dirty="0" smtClean="0"/>
              <a:t>Free Open Source software based on C with a large user base </a:t>
            </a:r>
          </a:p>
          <a:p>
            <a:pPr lvl="1"/>
            <a:r>
              <a:rPr lang="en-US" dirty="0" smtClean="0"/>
              <a:t>Main controls framework  of CEBAF </a:t>
            </a:r>
          </a:p>
          <a:p>
            <a:endParaRPr lang="en-US" dirty="0" smtClean="0"/>
          </a:p>
          <a:p>
            <a:r>
              <a:rPr lang="en-US" dirty="0" smtClean="0"/>
              <a:t>Server/Client model:</a:t>
            </a:r>
          </a:p>
          <a:p>
            <a:pPr lvl="1"/>
            <a:r>
              <a:rPr lang="en-US" dirty="0" err="1" smtClean="0"/>
              <a:t>Input/Output</a:t>
            </a:r>
            <a:r>
              <a:rPr lang="en-US" dirty="0" smtClean="0"/>
              <a:t> Controller  (IOC) serves variables over Ethernet using </a:t>
            </a:r>
            <a:r>
              <a:rPr lang="en-US" dirty="0" err="1" smtClean="0"/>
              <a:t>ChannelAccess</a:t>
            </a:r>
            <a:r>
              <a:rPr lang="en-US" dirty="0" smtClean="0"/>
              <a:t> protocol.</a:t>
            </a:r>
          </a:p>
          <a:p>
            <a:pPr lvl="1"/>
            <a:r>
              <a:rPr lang="en-US" dirty="0" smtClean="0"/>
              <a:t>Clients on different hosts communicate with IOC(s) displaying, modifying, archiving values.</a:t>
            </a:r>
          </a:p>
          <a:p>
            <a:pPr lvl="1"/>
            <a:endParaRPr lang="en-US" dirty="0" smtClean="0"/>
          </a:p>
          <a:p>
            <a:r>
              <a:rPr lang="en-US" dirty="0" smtClean="0"/>
              <a:t>Applications are usually written in form of EPICS record database</a:t>
            </a:r>
          </a:p>
          <a:p>
            <a:pPr lvl="1"/>
            <a:r>
              <a:rPr lang="en-US" dirty="0" smtClean="0"/>
              <a:t>Each EPICS record type has a variety of fields, like VAL, SCAN, STAT.</a:t>
            </a:r>
          </a:p>
          <a:p>
            <a:pPr lvl="1"/>
            <a:r>
              <a:rPr lang="en-US" dirty="0" smtClean="0"/>
              <a:t>Each record type has a set of functionalities, hence function block programming </a:t>
            </a:r>
          </a:p>
          <a:p>
            <a:pPr lvl="1"/>
            <a:r>
              <a:rPr lang="en-US" dirty="0" smtClean="0"/>
              <a:t>Individual EPICS record instances (PVs) can have different processing</a:t>
            </a:r>
          </a:p>
          <a:p>
            <a:pPr lvl="2"/>
            <a:r>
              <a:rPr lang="en-US" dirty="0" smtClean="0"/>
              <a:t>Periodic, S/W Event, Passive, H/W Interrupt</a:t>
            </a:r>
          </a:p>
          <a:p>
            <a:endParaRPr lang="en-US" dirty="0" smtClean="0"/>
          </a:p>
          <a:p>
            <a:r>
              <a:rPr lang="en-US" dirty="0" smtClean="0"/>
              <a:t>EPICS community provides various tools, like display management, alarm handling, archiving of variables.</a:t>
            </a:r>
          </a:p>
        </p:txBody>
      </p:sp>
      <p:sp>
        <p:nvSpPr>
          <p:cNvPr id="7" name="Date Placeholder 6"/>
          <p:cNvSpPr>
            <a:spLocks noGrp="1"/>
          </p:cNvSpPr>
          <p:nvPr>
            <p:ph type="dt" sz="half" idx="10"/>
          </p:nvPr>
        </p:nvSpPr>
        <p:spPr/>
        <p:txBody>
          <a:bodyPr/>
          <a:lstStyle/>
          <a:p>
            <a:r>
              <a:rPr lang="en-US" smtClean="0"/>
              <a:t>06/05/2013</a:t>
            </a:r>
            <a:endParaRPr lang="en-US"/>
          </a:p>
        </p:txBody>
      </p:sp>
      <p:sp>
        <p:nvSpPr>
          <p:cNvPr id="9" name="Footer Placeholder 8"/>
          <p:cNvSpPr>
            <a:spLocks noGrp="1"/>
          </p:cNvSpPr>
          <p:nvPr>
            <p:ph type="ftr" sz="quarter" idx="11"/>
          </p:nvPr>
        </p:nvSpPr>
        <p:spPr/>
        <p:txBody>
          <a:bodyPr/>
          <a:lstStyle/>
          <a:p>
            <a:r>
              <a:rPr lang="en-US" smtClean="0"/>
              <a:t>Hovanes Egiyan         </a:t>
            </a:r>
            <a:endParaRPr lang="en-US"/>
          </a:p>
        </p:txBody>
      </p:sp>
      <p:sp>
        <p:nvSpPr>
          <p:cNvPr id="8" name="Slide Number Placeholder 7"/>
          <p:cNvSpPr>
            <a:spLocks noGrp="1"/>
          </p:cNvSpPr>
          <p:nvPr>
            <p:ph type="sldNum" sz="quarter" idx="12"/>
          </p:nvPr>
        </p:nvSpPr>
        <p:spPr/>
        <p:txBody>
          <a:bodyPr/>
          <a:lstStyle/>
          <a:p>
            <a:fld id="{51A8674D-BD5C-49D7-8333-F0C5F63EC494}" type="slidenum">
              <a:rPr lang="en-US" smtClean="0"/>
              <a:pPr/>
              <a:t>2</a:t>
            </a:fld>
            <a:endParaRPr lang="en-US"/>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Scans procedure</a:t>
            </a:r>
            <a:endParaRPr lang="en-US" dirty="0"/>
          </a:p>
        </p:txBody>
      </p:sp>
      <p:sp>
        <p:nvSpPr>
          <p:cNvPr id="3" name="Content Placeholder 2"/>
          <p:cNvSpPr>
            <a:spLocks noGrp="1"/>
          </p:cNvSpPr>
          <p:nvPr>
            <p:ph idx="1"/>
          </p:nvPr>
        </p:nvSpPr>
        <p:spPr/>
        <p:txBody>
          <a:bodyPr>
            <a:normAutofit fontScale="62500" lnSpcReduction="20000"/>
          </a:bodyPr>
          <a:lstStyle/>
          <a:p>
            <a:r>
              <a:rPr lang="en-US" dirty="0" smtClean="0"/>
              <a:t>A harp is moving continuously at ~0.5mm/s speed across the </a:t>
            </a:r>
            <a:r>
              <a:rPr lang="en-US" dirty="0" err="1" smtClean="0"/>
              <a:t>beamline</a:t>
            </a:r>
            <a:endParaRPr lang="en-US" dirty="0" smtClean="0"/>
          </a:p>
          <a:p>
            <a:pPr lvl="1"/>
            <a:r>
              <a:rPr lang="en-US" dirty="0" smtClean="0"/>
              <a:t>The control modules for the motors are in a VME crate.</a:t>
            </a:r>
          </a:p>
          <a:p>
            <a:endParaRPr lang="en-US" dirty="0" smtClean="0"/>
          </a:p>
          <a:p>
            <a:r>
              <a:rPr lang="en-US" dirty="0" smtClean="0"/>
              <a:t>VME </a:t>
            </a:r>
            <a:r>
              <a:rPr lang="en-US" dirty="0" err="1" smtClean="0"/>
              <a:t>scalers</a:t>
            </a:r>
            <a:r>
              <a:rPr lang="en-US" dirty="0" smtClean="0"/>
              <a:t> attached to the beam halo detectors or other detectors are continuously read out. </a:t>
            </a:r>
          </a:p>
          <a:p>
            <a:pPr lvl="1"/>
            <a:r>
              <a:rPr lang="en-US" dirty="0" smtClean="0"/>
              <a:t>In Hall B </a:t>
            </a:r>
            <a:r>
              <a:rPr lang="en-US" dirty="0" err="1" smtClean="0"/>
              <a:t>scaler</a:t>
            </a:r>
            <a:r>
              <a:rPr lang="en-US" dirty="0" smtClean="0"/>
              <a:t> readout happens on VME bus.</a:t>
            </a:r>
          </a:p>
          <a:p>
            <a:endParaRPr lang="en-US" dirty="0" smtClean="0"/>
          </a:p>
          <a:p>
            <a:r>
              <a:rPr lang="en-US" dirty="0" smtClean="0"/>
              <a:t>Every few millisecond both motor position and </a:t>
            </a:r>
            <a:r>
              <a:rPr lang="en-US" dirty="0" err="1" smtClean="0"/>
              <a:t>scaler</a:t>
            </a:r>
            <a:r>
              <a:rPr lang="en-US" dirty="0" smtClean="0"/>
              <a:t> readings are written to the disk.</a:t>
            </a:r>
          </a:p>
          <a:p>
            <a:endParaRPr lang="en-US" dirty="0" smtClean="0"/>
          </a:p>
          <a:p>
            <a:r>
              <a:rPr lang="en-US" dirty="0" smtClean="0"/>
              <a:t>The </a:t>
            </a:r>
            <a:r>
              <a:rPr lang="en-US" dirty="0" err="1" smtClean="0"/>
              <a:t>scaler</a:t>
            </a:r>
            <a:r>
              <a:rPr lang="en-US" dirty="0" smtClean="0"/>
              <a:t> readout and harp motion needs to be synchronized.</a:t>
            </a:r>
          </a:p>
          <a:p>
            <a:pPr lvl="1"/>
            <a:r>
              <a:rPr lang="en-US" dirty="0" smtClean="0"/>
              <a:t>The level of synchronization depends on the speed of the harp and required precision in the beam position.</a:t>
            </a:r>
          </a:p>
          <a:p>
            <a:pPr lvl="1"/>
            <a:r>
              <a:rPr lang="en-US" dirty="0" smtClean="0"/>
              <a:t>Having both motors and </a:t>
            </a:r>
            <a:r>
              <a:rPr lang="en-US" dirty="0" err="1" smtClean="0"/>
              <a:t>scalers</a:t>
            </a:r>
            <a:r>
              <a:rPr lang="en-US" dirty="0" smtClean="0"/>
              <a:t> and motor controller on the same VME bus  is sufficient.</a:t>
            </a:r>
          </a:p>
          <a:p>
            <a:pPr lvl="1"/>
            <a:r>
              <a:rPr lang="en-US" dirty="0" smtClean="0"/>
              <a:t>If these are in different crates communicating over Ethernet:</a:t>
            </a:r>
          </a:p>
          <a:p>
            <a:pPr lvl="2"/>
            <a:r>
              <a:rPr lang="en-US" dirty="0" smtClean="0"/>
              <a:t>The motor control module needs to send out strobe signals for </a:t>
            </a:r>
            <a:r>
              <a:rPr lang="en-US" dirty="0" err="1" smtClean="0"/>
              <a:t>scaler</a:t>
            </a:r>
            <a:r>
              <a:rPr lang="en-US" dirty="0" smtClean="0"/>
              <a:t> latching.</a:t>
            </a:r>
          </a:p>
          <a:p>
            <a:pPr lvl="2"/>
            <a:r>
              <a:rPr lang="en-US" dirty="0" smtClean="0"/>
              <a:t>Scan needs to progress “sufficiently” slow, scans take long time</a:t>
            </a:r>
            <a:endParaRPr lang="en-US" dirty="0"/>
          </a:p>
        </p:txBody>
      </p:sp>
      <p:sp>
        <p:nvSpPr>
          <p:cNvPr id="7" name="Date Placeholder 6"/>
          <p:cNvSpPr>
            <a:spLocks noGrp="1"/>
          </p:cNvSpPr>
          <p:nvPr>
            <p:ph type="dt" sz="half" idx="10"/>
          </p:nvPr>
        </p:nvSpPr>
        <p:spPr/>
        <p:txBody>
          <a:bodyPr/>
          <a:lstStyle/>
          <a:p>
            <a:r>
              <a:rPr lang="en-US" smtClean="0"/>
              <a:t>06/05/2013</a:t>
            </a:r>
            <a:endParaRPr lang="en-US"/>
          </a:p>
        </p:txBody>
      </p:sp>
      <p:sp>
        <p:nvSpPr>
          <p:cNvPr id="9" name="Footer Placeholder 8"/>
          <p:cNvSpPr>
            <a:spLocks noGrp="1"/>
          </p:cNvSpPr>
          <p:nvPr>
            <p:ph type="ftr" sz="quarter" idx="11"/>
          </p:nvPr>
        </p:nvSpPr>
        <p:spPr/>
        <p:txBody>
          <a:bodyPr/>
          <a:lstStyle/>
          <a:p>
            <a:r>
              <a:rPr lang="en-US" smtClean="0"/>
              <a:t>Hovanes Egiyan         </a:t>
            </a:r>
            <a:endParaRPr lang="en-US"/>
          </a:p>
        </p:txBody>
      </p:sp>
      <p:sp>
        <p:nvSpPr>
          <p:cNvPr id="8" name="Slide Number Placeholder 7"/>
          <p:cNvSpPr>
            <a:spLocks noGrp="1"/>
          </p:cNvSpPr>
          <p:nvPr>
            <p:ph type="sldNum" sz="quarter" idx="12"/>
          </p:nvPr>
        </p:nvSpPr>
        <p:spPr/>
        <p:txBody>
          <a:bodyPr/>
          <a:lstStyle/>
          <a:p>
            <a:fld id="{51A8674D-BD5C-49D7-8333-F0C5F63EC494}" type="slidenum">
              <a:rPr lang="en-US" smtClean="0"/>
              <a:pPr/>
              <a:t>20</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8" end="8"/>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9" end="9"/>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10" end="10"/>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11" end="11"/>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12" end="12"/>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13" end="1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SVT Interlocks with ENABLE</a:t>
            </a:r>
            <a:endParaRPr lang="en-US" dirty="0"/>
          </a:p>
        </p:txBody>
      </p:sp>
      <p:sp>
        <p:nvSpPr>
          <p:cNvPr id="3" name="Content Placeholder 2"/>
          <p:cNvSpPr>
            <a:spLocks noGrp="1"/>
          </p:cNvSpPr>
          <p:nvPr>
            <p:ph idx="1"/>
          </p:nvPr>
        </p:nvSpPr>
        <p:spPr>
          <a:xfrm>
            <a:off x="76200" y="1676400"/>
            <a:ext cx="3200400" cy="4724400"/>
          </a:xfrm>
        </p:spPr>
        <p:txBody>
          <a:bodyPr>
            <a:normAutofit fontScale="47500" lnSpcReduction="20000"/>
          </a:bodyPr>
          <a:lstStyle/>
          <a:p>
            <a:r>
              <a:rPr lang="en-US" dirty="0" smtClean="0"/>
              <a:t>Might be just enough to use ENABLE input to the DB-9 connector on the controller of the MPOD crate</a:t>
            </a:r>
          </a:p>
          <a:p>
            <a:endParaRPr lang="en-US" dirty="0"/>
          </a:p>
          <a:p>
            <a:r>
              <a:rPr lang="en-US" dirty="0" smtClean="0"/>
              <a:t>SVT will need to have an input got either of ENABLE or INHIBIT signal. </a:t>
            </a:r>
          </a:p>
          <a:p>
            <a:endParaRPr lang="en-US" dirty="0" smtClean="0"/>
          </a:p>
          <a:p>
            <a:r>
              <a:rPr lang="en-US" dirty="0" smtClean="0"/>
              <a:t>Chassis to accept 3 analog inputs</a:t>
            </a:r>
          </a:p>
          <a:p>
            <a:pPr lvl="1"/>
            <a:r>
              <a:rPr lang="en-US" dirty="0" smtClean="0"/>
              <a:t>Vacuum chamber pressure</a:t>
            </a:r>
          </a:p>
          <a:p>
            <a:pPr lvl="1"/>
            <a:r>
              <a:rPr lang="en-US" dirty="0" smtClean="0"/>
              <a:t>Vacuum chamber temperature</a:t>
            </a:r>
          </a:p>
          <a:p>
            <a:pPr lvl="1"/>
            <a:r>
              <a:rPr lang="en-US" dirty="0" smtClean="0"/>
              <a:t>Chiller coolant flow</a:t>
            </a:r>
          </a:p>
          <a:p>
            <a:endParaRPr lang="en-US" dirty="0" smtClean="0"/>
          </a:p>
          <a:p>
            <a:r>
              <a:rPr lang="en-US" dirty="0" smtClean="0"/>
              <a:t>Chassis to accept a TTL level from EPICS</a:t>
            </a:r>
          </a:p>
          <a:p>
            <a:endParaRPr lang="en-US" dirty="0"/>
          </a:p>
          <a:p>
            <a:r>
              <a:rPr lang="en-US" dirty="0" smtClean="0"/>
              <a:t> Need to build a dedicated chassis for the SVT  interlocks. </a:t>
            </a:r>
            <a:endParaRPr lang="en-US" dirty="0"/>
          </a:p>
        </p:txBody>
      </p:sp>
      <p:sp>
        <p:nvSpPr>
          <p:cNvPr id="4" name="Date Placeholder 3"/>
          <p:cNvSpPr>
            <a:spLocks noGrp="1"/>
          </p:cNvSpPr>
          <p:nvPr>
            <p:ph type="dt" sz="half" idx="10"/>
          </p:nvPr>
        </p:nvSpPr>
        <p:spPr/>
        <p:txBody>
          <a:bodyPr/>
          <a:lstStyle/>
          <a:p>
            <a:r>
              <a:rPr lang="en-US" smtClean="0"/>
              <a:t>06/05/2013</a:t>
            </a:r>
            <a:endParaRPr lang="en-US"/>
          </a:p>
        </p:txBody>
      </p:sp>
      <p:sp>
        <p:nvSpPr>
          <p:cNvPr id="6" name="Footer Placeholder 5"/>
          <p:cNvSpPr>
            <a:spLocks noGrp="1"/>
          </p:cNvSpPr>
          <p:nvPr>
            <p:ph type="ftr" sz="quarter" idx="11"/>
          </p:nvPr>
        </p:nvSpPr>
        <p:spPr/>
        <p:txBody>
          <a:bodyPr/>
          <a:lstStyle/>
          <a:p>
            <a:r>
              <a:rPr lang="en-US" smtClean="0"/>
              <a:t>Hovanes Egiyan         </a:t>
            </a:r>
            <a:endParaRPr lang="en-US"/>
          </a:p>
        </p:txBody>
      </p:sp>
      <p:sp>
        <p:nvSpPr>
          <p:cNvPr id="5" name="Slide Number Placeholder 4"/>
          <p:cNvSpPr>
            <a:spLocks noGrp="1"/>
          </p:cNvSpPr>
          <p:nvPr>
            <p:ph type="sldNum" sz="quarter" idx="12"/>
          </p:nvPr>
        </p:nvSpPr>
        <p:spPr/>
        <p:txBody>
          <a:bodyPr/>
          <a:lstStyle/>
          <a:p>
            <a:fld id="{51A8674D-BD5C-49D7-8333-F0C5F63EC494}" type="slidenum">
              <a:rPr lang="en-US" smtClean="0"/>
              <a:pPr/>
              <a:t>21</a:t>
            </a:fld>
            <a:endParaRPr lang="en-US"/>
          </a:p>
        </p:txBody>
      </p:sp>
      <p:pic>
        <p:nvPicPr>
          <p:cNvPr id="7" name="Picture 2" descr="C:\Users\hovanes.Demq\Documents\Dropbox\OpenOffice\hps_interlocks_plan_2014.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76600" y="1530874"/>
            <a:ext cx="5105400" cy="49518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8802165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Control </a:t>
            </a:r>
            <a:r>
              <a:rPr lang="en-US" dirty="0" smtClean="0"/>
              <a:t>Screens, Alarms </a:t>
            </a:r>
            <a:r>
              <a:rPr lang="en-US" dirty="0" err="1" smtClean="0"/>
              <a:t>etc</a:t>
            </a:r>
            <a:endParaRPr lang="en-US" dirty="0"/>
          </a:p>
        </p:txBody>
      </p:sp>
      <p:sp>
        <p:nvSpPr>
          <p:cNvPr id="3" name="Content Placeholder 2"/>
          <p:cNvSpPr>
            <a:spLocks noGrp="1"/>
          </p:cNvSpPr>
          <p:nvPr>
            <p:ph idx="1"/>
          </p:nvPr>
        </p:nvSpPr>
        <p:spPr/>
        <p:txBody>
          <a:bodyPr>
            <a:normAutofit fontScale="40000" lnSpcReduction="20000"/>
          </a:bodyPr>
          <a:lstStyle/>
          <a:p>
            <a:r>
              <a:rPr lang="en-US" dirty="0" smtClean="0"/>
              <a:t>CLAS6 used </a:t>
            </a:r>
            <a:r>
              <a:rPr lang="en-US" b="1" dirty="0" smtClean="0"/>
              <a:t>MEDM</a:t>
            </a:r>
            <a:r>
              <a:rPr lang="en-US" dirty="0" smtClean="0"/>
              <a:t> EPICS extension for display management</a:t>
            </a:r>
          </a:p>
          <a:p>
            <a:pPr lvl="1"/>
            <a:r>
              <a:rPr lang="en-US" dirty="0" smtClean="0"/>
              <a:t>Very simple, small capabilities</a:t>
            </a:r>
          </a:p>
          <a:p>
            <a:pPr lvl="1"/>
            <a:r>
              <a:rPr lang="en-US" dirty="0" smtClean="0"/>
              <a:t>Outdated packages from 90s</a:t>
            </a:r>
          </a:p>
          <a:p>
            <a:r>
              <a:rPr lang="en-US" dirty="0" smtClean="0"/>
              <a:t>CLAS12 and GlueX are considering using </a:t>
            </a:r>
            <a:r>
              <a:rPr lang="en-US" b="1" dirty="0" smtClean="0"/>
              <a:t>CSS BOY </a:t>
            </a:r>
            <a:r>
              <a:rPr lang="en-US" dirty="0" smtClean="0"/>
              <a:t>for display management</a:t>
            </a:r>
          </a:p>
          <a:p>
            <a:pPr lvl="1"/>
            <a:r>
              <a:rPr lang="en-US" dirty="0" smtClean="0"/>
              <a:t>Part of Eclipse-based toolkit</a:t>
            </a:r>
          </a:p>
          <a:p>
            <a:pPr lvl="1"/>
            <a:r>
              <a:rPr lang="en-US" dirty="0" smtClean="0"/>
              <a:t>Provides a large number of widgets</a:t>
            </a:r>
          </a:p>
          <a:p>
            <a:pPr lvl="1"/>
            <a:r>
              <a:rPr lang="en-US" dirty="0" smtClean="0"/>
              <a:t>Allows to run scripts that affect widget and container properties</a:t>
            </a:r>
          </a:p>
          <a:p>
            <a:pPr lvl="1"/>
            <a:endParaRPr lang="en-US" dirty="0"/>
          </a:p>
          <a:p>
            <a:pPr lvl="1"/>
            <a:endParaRPr lang="en-US" dirty="0" smtClean="0"/>
          </a:p>
          <a:p>
            <a:r>
              <a:rPr lang="en-US" dirty="0" smtClean="0"/>
              <a:t>CLAS6 used an old EPICS alarm handler </a:t>
            </a:r>
            <a:r>
              <a:rPr lang="en-US" b="1" dirty="0" smtClean="0"/>
              <a:t>ALH</a:t>
            </a:r>
          </a:p>
          <a:p>
            <a:pPr lvl="1"/>
            <a:r>
              <a:rPr lang="en-US" dirty="0" smtClean="0"/>
              <a:t>Configurable through a text file</a:t>
            </a:r>
          </a:p>
          <a:p>
            <a:pPr lvl="1"/>
            <a:r>
              <a:rPr lang="en-US" dirty="0" smtClean="0"/>
              <a:t>Old packages from 90s</a:t>
            </a:r>
          </a:p>
          <a:p>
            <a:r>
              <a:rPr lang="en-US" dirty="0" smtClean="0"/>
              <a:t>CLAS12 and GlueX are considering using </a:t>
            </a:r>
            <a:r>
              <a:rPr lang="en-US" b="1" dirty="0" smtClean="0"/>
              <a:t>CSS BEAST </a:t>
            </a:r>
            <a:r>
              <a:rPr lang="en-US" dirty="0" smtClean="0"/>
              <a:t>for alarm systems</a:t>
            </a:r>
          </a:p>
          <a:p>
            <a:pPr lvl="1"/>
            <a:r>
              <a:rPr lang="en-US" dirty="0" smtClean="0"/>
              <a:t>Integrated with CSS</a:t>
            </a:r>
          </a:p>
          <a:p>
            <a:pPr lvl="1"/>
            <a:r>
              <a:rPr lang="en-US" dirty="0" smtClean="0"/>
              <a:t>Configurable via MySQL database</a:t>
            </a:r>
          </a:p>
          <a:p>
            <a:endParaRPr lang="en-US" dirty="0" smtClean="0"/>
          </a:p>
          <a:p>
            <a:endParaRPr lang="en-US" dirty="0" smtClean="0"/>
          </a:p>
          <a:p>
            <a:r>
              <a:rPr lang="en-US" dirty="0" smtClean="0"/>
              <a:t>CLAS 6 used </a:t>
            </a:r>
            <a:r>
              <a:rPr lang="en-US" b="1" dirty="0" err="1" smtClean="0"/>
              <a:t>StripTool</a:t>
            </a:r>
            <a:r>
              <a:rPr lang="en-US" dirty="0" smtClean="0"/>
              <a:t> EPICS extension to display time evolution of PVs</a:t>
            </a:r>
          </a:p>
          <a:p>
            <a:pPr lvl="1"/>
            <a:r>
              <a:rPr lang="en-US" dirty="0" smtClean="0"/>
              <a:t>Standalone packages, old technology, works well</a:t>
            </a:r>
          </a:p>
          <a:p>
            <a:r>
              <a:rPr lang="en-US" dirty="0" smtClean="0"/>
              <a:t>CLAS12 and GlueX are considering to use </a:t>
            </a:r>
            <a:r>
              <a:rPr lang="en-US" b="1" dirty="0" smtClean="0"/>
              <a:t>CSS BOY</a:t>
            </a:r>
          </a:p>
          <a:p>
            <a:pPr lvl="1"/>
            <a:r>
              <a:rPr lang="en-US" dirty="0" smtClean="0"/>
              <a:t>Integrated with display managements and alarm system</a:t>
            </a:r>
            <a:endParaRPr lang="en-US" dirty="0"/>
          </a:p>
          <a:p>
            <a:pPr lvl="1"/>
            <a:endParaRPr lang="en-US" dirty="0" smtClean="0"/>
          </a:p>
          <a:p>
            <a:r>
              <a:rPr lang="en-US" dirty="0" smtClean="0"/>
              <a:t>Can use what CLAS12 decides to use for EPICS archiving</a:t>
            </a:r>
          </a:p>
          <a:p>
            <a:pPr lvl="1"/>
            <a:r>
              <a:rPr lang="en-US" b="1" dirty="0" smtClean="0"/>
              <a:t>MYA</a:t>
            </a:r>
            <a:r>
              <a:rPr lang="en-US" dirty="0" smtClean="0"/>
              <a:t> supported by the </a:t>
            </a:r>
            <a:r>
              <a:rPr lang="en-US" dirty="0" err="1" smtClean="0"/>
              <a:t>JLab</a:t>
            </a:r>
            <a:r>
              <a:rPr lang="en-US" dirty="0" smtClean="0"/>
              <a:t> accelerator division </a:t>
            </a:r>
            <a:endParaRPr lang="en-US" dirty="0"/>
          </a:p>
          <a:p>
            <a:pPr lvl="1"/>
            <a:r>
              <a:rPr lang="en-US" b="1" dirty="0" smtClean="0"/>
              <a:t>RDB </a:t>
            </a:r>
            <a:r>
              <a:rPr lang="en-US" b="1" dirty="0" err="1" smtClean="0"/>
              <a:t>Archiver</a:t>
            </a:r>
            <a:r>
              <a:rPr lang="en-US" b="1" dirty="0" smtClean="0"/>
              <a:t> </a:t>
            </a:r>
            <a:r>
              <a:rPr lang="en-US" dirty="0" smtClean="0"/>
              <a:t>integrated with CSS</a:t>
            </a:r>
          </a:p>
          <a:p>
            <a:pPr lvl="1"/>
            <a:endParaRPr lang="en-US" dirty="0"/>
          </a:p>
        </p:txBody>
      </p:sp>
      <p:sp>
        <p:nvSpPr>
          <p:cNvPr id="4" name="Date Placeholder 3"/>
          <p:cNvSpPr>
            <a:spLocks noGrp="1"/>
          </p:cNvSpPr>
          <p:nvPr>
            <p:ph type="dt" sz="half" idx="10"/>
          </p:nvPr>
        </p:nvSpPr>
        <p:spPr/>
        <p:txBody>
          <a:bodyPr/>
          <a:lstStyle/>
          <a:p>
            <a:r>
              <a:rPr lang="en-US" smtClean="0"/>
              <a:t>06/05/2013</a:t>
            </a:r>
            <a:endParaRPr lang="en-US"/>
          </a:p>
        </p:txBody>
      </p:sp>
      <p:sp>
        <p:nvSpPr>
          <p:cNvPr id="5" name="Footer Placeholder 4"/>
          <p:cNvSpPr>
            <a:spLocks noGrp="1"/>
          </p:cNvSpPr>
          <p:nvPr>
            <p:ph type="ftr" sz="quarter" idx="11"/>
          </p:nvPr>
        </p:nvSpPr>
        <p:spPr/>
        <p:txBody>
          <a:bodyPr/>
          <a:lstStyle/>
          <a:p>
            <a:r>
              <a:rPr lang="en-US" smtClean="0"/>
              <a:t>Hovanes Egiyan         </a:t>
            </a:r>
            <a:endParaRPr lang="en-US"/>
          </a:p>
        </p:txBody>
      </p:sp>
      <p:sp>
        <p:nvSpPr>
          <p:cNvPr id="6" name="Slide Number Placeholder 5"/>
          <p:cNvSpPr>
            <a:spLocks noGrp="1"/>
          </p:cNvSpPr>
          <p:nvPr>
            <p:ph type="sldNum" sz="quarter" idx="12"/>
          </p:nvPr>
        </p:nvSpPr>
        <p:spPr/>
        <p:txBody>
          <a:bodyPr/>
          <a:lstStyle/>
          <a:p>
            <a:fld id="{51A8674D-BD5C-49D7-8333-F0C5F63EC494}" type="slidenum">
              <a:rPr lang="en-US" smtClean="0"/>
              <a:pPr/>
              <a:t>3</a:t>
            </a:fld>
            <a:endParaRPr lang="en-US"/>
          </a:p>
        </p:txBody>
      </p:sp>
    </p:spTree>
    <p:extLst>
      <p:ext uri="{BB962C8B-B14F-4D97-AF65-F5344CB8AC3E}">
        <p14:creationId xmlns:p14="http://schemas.microsoft.com/office/powerpoint/2010/main" val="150533735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HPS Slow </a:t>
            </a:r>
            <a:r>
              <a:rPr lang="en-US" dirty="0"/>
              <a:t>C</a:t>
            </a:r>
            <a:r>
              <a:rPr lang="en-US" dirty="0" smtClean="0"/>
              <a:t>ontrols Applications</a:t>
            </a:r>
            <a:endParaRPr lang="en-US" dirty="0"/>
          </a:p>
        </p:txBody>
      </p:sp>
      <p:sp>
        <p:nvSpPr>
          <p:cNvPr id="3" name="Content Placeholder 2"/>
          <p:cNvSpPr>
            <a:spLocks noGrp="1"/>
          </p:cNvSpPr>
          <p:nvPr>
            <p:ph idx="1"/>
          </p:nvPr>
        </p:nvSpPr>
        <p:spPr/>
        <p:txBody>
          <a:bodyPr>
            <a:normAutofit fontScale="47500" lnSpcReduction="20000"/>
          </a:bodyPr>
          <a:lstStyle/>
          <a:p>
            <a:endParaRPr lang="en-US" dirty="0" smtClean="0"/>
          </a:p>
          <a:p>
            <a:r>
              <a:rPr lang="en-US" dirty="0" smtClean="0"/>
              <a:t>High/Low Voltage control</a:t>
            </a:r>
          </a:p>
          <a:p>
            <a:pPr lvl="1"/>
            <a:r>
              <a:rPr lang="en-US" dirty="0" err="1" smtClean="0"/>
              <a:t>Beamline</a:t>
            </a:r>
            <a:r>
              <a:rPr lang="en-US" dirty="0" smtClean="0"/>
              <a:t>, ECAL, SVT, </a:t>
            </a:r>
            <a:r>
              <a:rPr lang="en-US" dirty="0" err="1" smtClean="0"/>
              <a:t>Muon</a:t>
            </a:r>
            <a:r>
              <a:rPr lang="en-US" dirty="0" smtClean="0"/>
              <a:t> Detector</a:t>
            </a:r>
          </a:p>
          <a:p>
            <a:pPr lvl="1"/>
            <a:r>
              <a:rPr lang="en-US" dirty="0" smtClean="0"/>
              <a:t>Need mostly to develop control and alarm screens</a:t>
            </a:r>
          </a:p>
          <a:p>
            <a:pPr lvl="1"/>
            <a:r>
              <a:rPr lang="en-US" dirty="0" smtClean="0"/>
              <a:t>Interlock SVT power supplies</a:t>
            </a:r>
          </a:p>
          <a:p>
            <a:pPr lvl="1"/>
            <a:endParaRPr lang="en-US" dirty="0" smtClean="0"/>
          </a:p>
          <a:p>
            <a:r>
              <a:rPr lang="en-US" dirty="0" smtClean="0"/>
              <a:t>Motion control </a:t>
            </a:r>
          </a:p>
          <a:p>
            <a:pPr lvl="1"/>
            <a:r>
              <a:rPr lang="en-US" dirty="0" smtClean="0"/>
              <a:t>Harps, SVT scans, target, collimator, beam blocker</a:t>
            </a:r>
          </a:p>
          <a:p>
            <a:pPr lvl="1"/>
            <a:r>
              <a:rPr lang="en-US" dirty="0" smtClean="0"/>
              <a:t>We need to develop the applications for SVT scans, others are pretty much ready</a:t>
            </a:r>
          </a:p>
          <a:p>
            <a:pPr lvl="1"/>
            <a:endParaRPr lang="en-US" dirty="0" smtClean="0"/>
          </a:p>
          <a:p>
            <a:r>
              <a:rPr lang="en-US" dirty="0" smtClean="0"/>
              <a:t>Temperature monitoring</a:t>
            </a:r>
          </a:p>
          <a:p>
            <a:pPr lvl="1"/>
            <a:r>
              <a:rPr lang="en-US" dirty="0" smtClean="0"/>
              <a:t>ECAL and SVT temperature monitoring, chiller for SVT, interlock for SVT</a:t>
            </a:r>
          </a:p>
          <a:p>
            <a:pPr lvl="1"/>
            <a:r>
              <a:rPr lang="en-US" dirty="0" smtClean="0"/>
              <a:t>Can use a different approach to signal IO like PLC readout</a:t>
            </a:r>
          </a:p>
          <a:p>
            <a:pPr lvl="1"/>
            <a:endParaRPr lang="en-US" dirty="0" smtClean="0"/>
          </a:p>
          <a:p>
            <a:r>
              <a:rPr lang="en-US" dirty="0" smtClean="0"/>
              <a:t>Monitoring of </a:t>
            </a:r>
            <a:r>
              <a:rPr lang="en-US" dirty="0" err="1" smtClean="0"/>
              <a:t>scalers</a:t>
            </a:r>
            <a:r>
              <a:rPr lang="en-US" dirty="0" smtClean="0"/>
              <a:t> </a:t>
            </a:r>
          </a:p>
          <a:p>
            <a:pPr lvl="1"/>
            <a:r>
              <a:rPr lang="en-US" dirty="0" smtClean="0"/>
              <a:t>Main feedback from detector components</a:t>
            </a:r>
          </a:p>
          <a:p>
            <a:pPr lvl="1"/>
            <a:r>
              <a:rPr lang="en-US" dirty="0" smtClean="0"/>
              <a:t>Need to develop EPICS support for </a:t>
            </a:r>
            <a:r>
              <a:rPr lang="en-US" dirty="0" err="1" smtClean="0"/>
              <a:t>JLab</a:t>
            </a:r>
            <a:r>
              <a:rPr lang="en-US" dirty="0" smtClean="0"/>
              <a:t> modules</a:t>
            </a:r>
          </a:p>
          <a:p>
            <a:endParaRPr lang="en-US" dirty="0" smtClean="0"/>
          </a:p>
          <a:p>
            <a:r>
              <a:rPr lang="en-US" dirty="0" smtClean="0"/>
              <a:t>Magnet power supplies and </a:t>
            </a:r>
            <a:r>
              <a:rPr lang="en-US" dirty="0" err="1" smtClean="0"/>
              <a:t>beamline</a:t>
            </a:r>
            <a:endParaRPr lang="en-US" dirty="0" smtClean="0"/>
          </a:p>
          <a:p>
            <a:pPr lvl="1"/>
            <a:r>
              <a:rPr lang="en-US" dirty="0" smtClean="0"/>
              <a:t>Use existing power supplies and control, </a:t>
            </a:r>
            <a:r>
              <a:rPr lang="en-US" dirty="0" smtClean="0"/>
              <a:t>almost no </a:t>
            </a:r>
            <a:r>
              <a:rPr lang="en-US" dirty="0" smtClean="0"/>
              <a:t>changes is expected here.</a:t>
            </a:r>
          </a:p>
          <a:p>
            <a:pPr lvl="1"/>
            <a:r>
              <a:rPr lang="en-US" dirty="0" smtClean="0"/>
              <a:t>May need some work on GUIs if we use a new display management </a:t>
            </a:r>
            <a:r>
              <a:rPr lang="en-US" dirty="0" smtClean="0"/>
              <a:t>framework</a:t>
            </a:r>
          </a:p>
          <a:p>
            <a:pPr lvl="1"/>
            <a:r>
              <a:rPr lang="en-US" dirty="0" smtClean="0"/>
              <a:t>New </a:t>
            </a:r>
            <a:r>
              <a:rPr lang="en-US" dirty="0" err="1" smtClean="0"/>
              <a:t>VxWorks</a:t>
            </a:r>
            <a:r>
              <a:rPr lang="en-US" dirty="0" smtClean="0"/>
              <a:t> and EPICS versions</a:t>
            </a:r>
            <a:endParaRPr lang="en-US" dirty="0" smtClean="0"/>
          </a:p>
          <a:p>
            <a:endParaRPr lang="en-US" dirty="0" smtClean="0"/>
          </a:p>
          <a:p>
            <a:endParaRPr lang="en-US" dirty="0" smtClean="0"/>
          </a:p>
          <a:p>
            <a:endParaRPr lang="en-US" dirty="0"/>
          </a:p>
        </p:txBody>
      </p:sp>
      <p:sp>
        <p:nvSpPr>
          <p:cNvPr id="4" name="Date Placeholder 3"/>
          <p:cNvSpPr>
            <a:spLocks noGrp="1"/>
          </p:cNvSpPr>
          <p:nvPr>
            <p:ph type="dt" sz="half" idx="10"/>
          </p:nvPr>
        </p:nvSpPr>
        <p:spPr/>
        <p:txBody>
          <a:bodyPr/>
          <a:lstStyle/>
          <a:p>
            <a:r>
              <a:rPr lang="en-US" smtClean="0"/>
              <a:t>06/05/2013</a:t>
            </a:r>
            <a:endParaRPr lang="en-US" dirty="0"/>
          </a:p>
        </p:txBody>
      </p:sp>
      <p:sp>
        <p:nvSpPr>
          <p:cNvPr id="6" name="Footer Placeholder 5"/>
          <p:cNvSpPr>
            <a:spLocks noGrp="1"/>
          </p:cNvSpPr>
          <p:nvPr>
            <p:ph type="ftr" sz="quarter" idx="11"/>
          </p:nvPr>
        </p:nvSpPr>
        <p:spPr/>
        <p:txBody>
          <a:bodyPr/>
          <a:lstStyle/>
          <a:p>
            <a:r>
              <a:rPr lang="en-US" smtClean="0"/>
              <a:t>Hovanes Egiyan         </a:t>
            </a:r>
            <a:endParaRPr lang="en-US"/>
          </a:p>
        </p:txBody>
      </p:sp>
      <p:sp>
        <p:nvSpPr>
          <p:cNvPr id="5" name="Slide Number Placeholder 4"/>
          <p:cNvSpPr>
            <a:spLocks noGrp="1"/>
          </p:cNvSpPr>
          <p:nvPr>
            <p:ph type="sldNum" sz="quarter" idx="12"/>
          </p:nvPr>
        </p:nvSpPr>
        <p:spPr/>
        <p:txBody>
          <a:bodyPr/>
          <a:lstStyle/>
          <a:p>
            <a:fld id="{51A8674D-BD5C-49D7-8333-F0C5F63EC494}" type="slidenum">
              <a:rPr lang="en-US" smtClean="0"/>
              <a:pPr/>
              <a:t>4</a:t>
            </a:fld>
            <a:endParaRPr lang="en-US"/>
          </a:p>
        </p:txBody>
      </p:sp>
    </p:spTree>
    <p:extLst>
      <p:ext uri="{BB962C8B-B14F-4D97-AF65-F5344CB8AC3E}">
        <p14:creationId xmlns:p14="http://schemas.microsoft.com/office/powerpoint/2010/main" val="226356059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PLC for Analog and Digital I/O</a:t>
            </a:r>
            <a:endParaRPr lang="en-US" dirty="0"/>
          </a:p>
        </p:txBody>
      </p:sp>
      <p:sp>
        <p:nvSpPr>
          <p:cNvPr id="3" name="Content Placeholder 2"/>
          <p:cNvSpPr>
            <a:spLocks noGrp="1"/>
          </p:cNvSpPr>
          <p:nvPr>
            <p:ph idx="1"/>
          </p:nvPr>
        </p:nvSpPr>
        <p:spPr>
          <a:xfrm>
            <a:off x="457200" y="1600201"/>
            <a:ext cx="8229600" cy="3352800"/>
          </a:xfrm>
        </p:spPr>
        <p:txBody>
          <a:bodyPr>
            <a:normAutofit fontScale="55000" lnSpcReduction="20000"/>
          </a:bodyPr>
          <a:lstStyle/>
          <a:p>
            <a:endParaRPr lang="en-US" dirty="0" smtClean="0"/>
          </a:p>
          <a:p>
            <a:r>
              <a:rPr lang="en-US" dirty="0" smtClean="0"/>
              <a:t>We can use Programmable Logical Controller for Analog and Digital IO</a:t>
            </a:r>
          </a:p>
          <a:p>
            <a:pPr lvl="1"/>
            <a:r>
              <a:rPr lang="en-US" dirty="0" smtClean="0"/>
              <a:t>Thermocouple inputs</a:t>
            </a:r>
          </a:p>
          <a:p>
            <a:pPr lvl="1"/>
            <a:r>
              <a:rPr lang="en-US" dirty="0" smtClean="0"/>
              <a:t>Mass flow meter, vacuum chamber pressure </a:t>
            </a:r>
            <a:r>
              <a:rPr lang="en-US" dirty="0" err="1" smtClean="0"/>
              <a:t>readback</a:t>
            </a:r>
            <a:endParaRPr lang="en-US" dirty="0" smtClean="0"/>
          </a:p>
          <a:p>
            <a:pPr lvl="1"/>
            <a:r>
              <a:rPr lang="en-US" dirty="0" smtClean="0"/>
              <a:t>Potentiometer from motorized stages</a:t>
            </a:r>
          </a:p>
          <a:p>
            <a:pPr lvl="1"/>
            <a:r>
              <a:rPr lang="en-US" dirty="0" smtClean="0"/>
              <a:t>Interlock statuses</a:t>
            </a:r>
          </a:p>
          <a:p>
            <a:pPr lvl="1"/>
            <a:r>
              <a:rPr lang="en-US" dirty="0" smtClean="0"/>
              <a:t>Any other last minute requests</a:t>
            </a:r>
          </a:p>
          <a:p>
            <a:endParaRPr lang="en-US" dirty="0" smtClean="0"/>
          </a:p>
          <a:p>
            <a:r>
              <a:rPr lang="en-US" dirty="0" smtClean="0"/>
              <a:t>Allen-Bradley PLCs are easily interfaced with EPICS through Ethernet (</a:t>
            </a:r>
            <a:r>
              <a:rPr lang="en-US" dirty="0" err="1" smtClean="0"/>
              <a:t>EthernetIP</a:t>
            </a:r>
            <a:r>
              <a:rPr lang="en-US" dirty="0" smtClean="0"/>
              <a:t> protocol).</a:t>
            </a:r>
          </a:p>
          <a:p>
            <a:pPr lvl="1"/>
            <a:r>
              <a:rPr lang="en-US" dirty="0" smtClean="0"/>
              <a:t>Used in Hall D for the lowest layer of the control system</a:t>
            </a:r>
          </a:p>
          <a:p>
            <a:endParaRPr lang="en-US" dirty="0" smtClean="0"/>
          </a:p>
          <a:p>
            <a:r>
              <a:rPr lang="en-US" dirty="0" smtClean="0"/>
              <a:t>Programming PLC requires expertise</a:t>
            </a:r>
          </a:p>
          <a:p>
            <a:pPr lvl="1"/>
            <a:r>
              <a:rPr lang="en-US" dirty="0" smtClean="0"/>
              <a:t>If only used to obtain the reading for EPICS then not much PLC programming will be required.  </a:t>
            </a:r>
            <a:endParaRPr lang="en-US" dirty="0"/>
          </a:p>
        </p:txBody>
      </p:sp>
      <p:sp>
        <p:nvSpPr>
          <p:cNvPr id="4" name="Date Placeholder 3"/>
          <p:cNvSpPr>
            <a:spLocks noGrp="1"/>
          </p:cNvSpPr>
          <p:nvPr>
            <p:ph type="dt" sz="half" idx="10"/>
          </p:nvPr>
        </p:nvSpPr>
        <p:spPr/>
        <p:txBody>
          <a:bodyPr/>
          <a:lstStyle/>
          <a:p>
            <a:r>
              <a:rPr lang="en-US" smtClean="0"/>
              <a:t>06/05/2013</a:t>
            </a:r>
            <a:endParaRPr lang="en-US"/>
          </a:p>
        </p:txBody>
      </p:sp>
      <p:sp>
        <p:nvSpPr>
          <p:cNvPr id="6" name="Footer Placeholder 5"/>
          <p:cNvSpPr>
            <a:spLocks noGrp="1"/>
          </p:cNvSpPr>
          <p:nvPr>
            <p:ph type="ftr" sz="quarter" idx="11"/>
          </p:nvPr>
        </p:nvSpPr>
        <p:spPr/>
        <p:txBody>
          <a:bodyPr/>
          <a:lstStyle/>
          <a:p>
            <a:r>
              <a:rPr lang="en-US" smtClean="0"/>
              <a:t>Hovanes Egiyan         </a:t>
            </a:r>
            <a:endParaRPr lang="en-US"/>
          </a:p>
        </p:txBody>
      </p:sp>
      <p:sp>
        <p:nvSpPr>
          <p:cNvPr id="5" name="Slide Number Placeholder 4"/>
          <p:cNvSpPr>
            <a:spLocks noGrp="1"/>
          </p:cNvSpPr>
          <p:nvPr>
            <p:ph type="sldNum" sz="quarter" idx="12"/>
          </p:nvPr>
        </p:nvSpPr>
        <p:spPr/>
        <p:txBody>
          <a:bodyPr/>
          <a:lstStyle/>
          <a:p>
            <a:fld id="{51A8674D-BD5C-49D7-8333-F0C5F63EC494}" type="slidenum">
              <a:rPr lang="en-US" smtClean="0"/>
              <a:pPr/>
              <a:t>5</a:t>
            </a:fld>
            <a:endParaRPr lang="en-US"/>
          </a:p>
        </p:txBody>
      </p:sp>
      <p:pic>
        <p:nvPicPr>
          <p:cNvPr id="7" name="Picture 6" descr="AB-Point-IO.gif"/>
          <p:cNvPicPr>
            <a:picLocks noChangeAspect="1"/>
          </p:cNvPicPr>
          <p:nvPr/>
        </p:nvPicPr>
        <p:blipFill>
          <a:blip r:embed="rId2" cstate="print"/>
          <a:stretch>
            <a:fillRect/>
          </a:stretch>
        </p:blipFill>
        <p:spPr>
          <a:xfrm>
            <a:off x="6096001" y="5056688"/>
            <a:ext cx="2260121" cy="1469079"/>
          </a:xfrm>
          <a:prstGeom prst="rect">
            <a:avLst/>
          </a:prstGeom>
        </p:spPr>
      </p:pic>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40081" y="4851400"/>
            <a:ext cx="4127500" cy="1701800"/>
          </a:xfrm>
          <a:prstGeom prst="rect">
            <a:avLst/>
          </a:prstGeom>
        </p:spPr>
      </p:pic>
    </p:spTree>
    <p:extLst>
      <p:ext uri="{BB962C8B-B14F-4D97-AF65-F5344CB8AC3E}">
        <p14:creationId xmlns:p14="http://schemas.microsoft.com/office/powerpoint/2010/main" val="33434871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Voltage </a:t>
            </a:r>
            <a:r>
              <a:rPr lang="en-US" dirty="0"/>
              <a:t>C</a:t>
            </a:r>
            <a:r>
              <a:rPr lang="en-US" dirty="0" smtClean="0"/>
              <a:t>ontrol</a:t>
            </a:r>
            <a:endParaRPr lang="en-US" dirty="0"/>
          </a:p>
        </p:txBody>
      </p:sp>
      <p:sp>
        <p:nvSpPr>
          <p:cNvPr id="3" name="Content Placeholder 2"/>
          <p:cNvSpPr>
            <a:spLocks noGrp="1"/>
          </p:cNvSpPr>
          <p:nvPr>
            <p:ph idx="1"/>
          </p:nvPr>
        </p:nvSpPr>
        <p:spPr>
          <a:xfrm>
            <a:off x="762000" y="1775191"/>
            <a:ext cx="8229600" cy="4625609"/>
          </a:xfrm>
        </p:spPr>
        <p:txBody>
          <a:bodyPr>
            <a:normAutofit fontScale="62500" lnSpcReduction="20000"/>
          </a:bodyPr>
          <a:lstStyle/>
          <a:p>
            <a:endParaRPr lang="en-US" dirty="0" smtClean="0"/>
          </a:p>
          <a:p>
            <a:r>
              <a:rPr lang="en-US" dirty="0" smtClean="0"/>
              <a:t>ECAL and </a:t>
            </a:r>
            <a:r>
              <a:rPr lang="en-US" dirty="0" err="1" smtClean="0"/>
              <a:t>muon</a:t>
            </a:r>
            <a:r>
              <a:rPr lang="en-US" dirty="0" smtClean="0"/>
              <a:t> system HVs will be provided by CAEN modules housed in SY1527 chassis</a:t>
            </a:r>
          </a:p>
          <a:p>
            <a:pPr lvl="1"/>
            <a:r>
              <a:rPr lang="en-US" dirty="0" smtClean="0"/>
              <a:t>Used this in </a:t>
            </a:r>
            <a:r>
              <a:rPr lang="en-US" dirty="0" smtClean="0"/>
              <a:t>HPS Test, CLAS6</a:t>
            </a:r>
            <a:r>
              <a:rPr lang="en-US" dirty="0" smtClean="0"/>
              <a:t>, will be used by CLAS12 and </a:t>
            </a:r>
            <a:r>
              <a:rPr lang="en-US" dirty="0" err="1" smtClean="0"/>
              <a:t>GlueX</a:t>
            </a:r>
            <a:endParaRPr lang="en-US" dirty="0" smtClean="0"/>
          </a:p>
          <a:p>
            <a:pPr lvl="1"/>
            <a:endParaRPr lang="en-US" dirty="0" smtClean="0"/>
          </a:p>
          <a:p>
            <a:r>
              <a:rPr lang="en-US" dirty="0" smtClean="0"/>
              <a:t>Biases and LV for SVT were provided by dedicated CAEN modules</a:t>
            </a:r>
          </a:p>
          <a:p>
            <a:pPr lvl="1"/>
            <a:r>
              <a:rPr lang="en-US" dirty="0" smtClean="0"/>
              <a:t>We wrote EPICS support, resulted in an awkward and slow system.</a:t>
            </a:r>
          </a:p>
          <a:p>
            <a:pPr lvl="1"/>
            <a:r>
              <a:rPr lang="en-US" dirty="0" smtClean="0"/>
              <a:t>Unsupported  by manufacturer, complicated trip and alarm detection.</a:t>
            </a:r>
          </a:p>
          <a:p>
            <a:pPr lvl="1"/>
            <a:endParaRPr lang="en-US" dirty="0" smtClean="0"/>
          </a:p>
          <a:p>
            <a:r>
              <a:rPr lang="en-US" dirty="0" smtClean="0"/>
              <a:t>Wiener MPOD-based HV/LV system for SVT biases and LV</a:t>
            </a:r>
          </a:p>
          <a:p>
            <a:pPr lvl="1"/>
            <a:r>
              <a:rPr lang="en-US" dirty="0" smtClean="0"/>
              <a:t>SNMP-based EPICS interface exists, used by Hall B and Hall D</a:t>
            </a:r>
          </a:p>
          <a:p>
            <a:pPr lvl="1"/>
            <a:r>
              <a:rPr lang="en-US" dirty="0" smtClean="0"/>
              <a:t>Hall B is procuring some HV/LV boards and chassis for CLAS12 SVT</a:t>
            </a:r>
          </a:p>
          <a:p>
            <a:endParaRPr lang="en-US" dirty="0" smtClean="0"/>
          </a:p>
          <a:p>
            <a:r>
              <a:rPr lang="en-US" dirty="0" smtClean="0"/>
              <a:t>Can combine both CAEN and Wiener into a single EPICS IOC running on one of the Hall B online Linux servers, or can run two separate IOCs.</a:t>
            </a:r>
          </a:p>
          <a:p>
            <a:endParaRPr lang="en-US" dirty="0" smtClean="0"/>
          </a:p>
          <a:p>
            <a:endParaRPr lang="en-US" dirty="0"/>
          </a:p>
        </p:txBody>
      </p:sp>
      <p:sp>
        <p:nvSpPr>
          <p:cNvPr id="4" name="Date Placeholder 3"/>
          <p:cNvSpPr>
            <a:spLocks noGrp="1"/>
          </p:cNvSpPr>
          <p:nvPr>
            <p:ph type="dt" sz="half" idx="10"/>
          </p:nvPr>
        </p:nvSpPr>
        <p:spPr/>
        <p:txBody>
          <a:bodyPr/>
          <a:lstStyle/>
          <a:p>
            <a:r>
              <a:rPr lang="en-US" smtClean="0"/>
              <a:t>06/05/2013</a:t>
            </a:r>
            <a:endParaRPr lang="en-US"/>
          </a:p>
        </p:txBody>
      </p:sp>
      <p:sp>
        <p:nvSpPr>
          <p:cNvPr id="6" name="Footer Placeholder 5"/>
          <p:cNvSpPr>
            <a:spLocks noGrp="1"/>
          </p:cNvSpPr>
          <p:nvPr>
            <p:ph type="ftr" sz="quarter" idx="11"/>
          </p:nvPr>
        </p:nvSpPr>
        <p:spPr/>
        <p:txBody>
          <a:bodyPr/>
          <a:lstStyle/>
          <a:p>
            <a:r>
              <a:rPr lang="en-US" smtClean="0"/>
              <a:t>Hovanes Egiyan         </a:t>
            </a:r>
            <a:endParaRPr lang="en-US"/>
          </a:p>
        </p:txBody>
      </p:sp>
      <p:sp>
        <p:nvSpPr>
          <p:cNvPr id="5" name="Slide Number Placeholder 4"/>
          <p:cNvSpPr>
            <a:spLocks noGrp="1"/>
          </p:cNvSpPr>
          <p:nvPr>
            <p:ph type="sldNum" sz="quarter" idx="12"/>
          </p:nvPr>
        </p:nvSpPr>
        <p:spPr/>
        <p:txBody>
          <a:bodyPr/>
          <a:lstStyle/>
          <a:p>
            <a:fld id="{51A8674D-BD5C-49D7-8333-F0C5F63EC494}" type="slidenum">
              <a:rPr lang="en-US" smtClean="0"/>
              <a:pPr/>
              <a:t>6</a:t>
            </a:fld>
            <a:endParaRPr lang="en-US"/>
          </a:p>
        </p:txBody>
      </p:sp>
      <p:pic>
        <p:nvPicPr>
          <p:cNvPr id="12" name="Picture 2" descr="C:\Program Files\Microsoft Office\MEDIA\CAGCAT10\j0286034.wmf"/>
          <p:cNvPicPr>
            <a:picLocks noChangeAspect="1" noChangeArrowheads="1"/>
          </p:cNvPicPr>
          <p:nvPr/>
        </p:nvPicPr>
        <p:blipFill>
          <a:blip r:embed="rId2" cstate="print"/>
          <a:srcRect/>
          <a:stretch>
            <a:fillRect/>
          </a:stretch>
        </p:blipFill>
        <p:spPr bwMode="auto">
          <a:xfrm>
            <a:off x="0" y="3657600"/>
            <a:ext cx="990600" cy="954130"/>
          </a:xfrm>
          <a:prstGeom prst="rect">
            <a:avLst/>
          </a:prstGeom>
          <a:noFill/>
          <a:scene3d>
            <a:camera prst="orthographicFront">
              <a:rot lat="0" lon="10800000" rev="0"/>
            </a:camera>
            <a:lightRig rig="threePt" dir="t"/>
          </a:scene3d>
        </p:spPr>
      </p:pic>
    </p:spTree>
    <p:extLst>
      <p:ext uri="{BB962C8B-B14F-4D97-AF65-F5344CB8AC3E}">
        <p14:creationId xmlns:p14="http://schemas.microsoft.com/office/powerpoint/2010/main" val="384358020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CAEN SY1527 and Wiener MPOD</a:t>
            </a:r>
            <a:endParaRPr lang="en-US" dirty="0"/>
          </a:p>
        </p:txBody>
      </p:sp>
      <p:sp>
        <p:nvSpPr>
          <p:cNvPr id="3" name="Content Placeholder 2"/>
          <p:cNvSpPr>
            <a:spLocks noGrp="1"/>
          </p:cNvSpPr>
          <p:nvPr>
            <p:ph idx="1"/>
          </p:nvPr>
        </p:nvSpPr>
        <p:spPr/>
        <p:txBody>
          <a:bodyPr>
            <a:normAutofit fontScale="70000" lnSpcReduction="20000"/>
          </a:bodyPr>
          <a:lstStyle/>
          <a:p>
            <a:r>
              <a:rPr lang="en-US" dirty="0" smtClean="0"/>
              <a:t>EPICS support for CAEN</a:t>
            </a:r>
          </a:p>
          <a:p>
            <a:pPr lvl="1"/>
            <a:r>
              <a:rPr lang="en-US" dirty="0" smtClean="0"/>
              <a:t>From CLAS6 slow controls</a:t>
            </a:r>
          </a:p>
          <a:p>
            <a:pPr lvl="1"/>
            <a:r>
              <a:rPr lang="en-US" dirty="0" smtClean="0"/>
              <a:t>From Canadian Light Source</a:t>
            </a:r>
          </a:p>
          <a:p>
            <a:pPr lvl="2"/>
            <a:r>
              <a:rPr lang="en-US" dirty="0" smtClean="0"/>
              <a:t>Hall D will use this one, modified by </a:t>
            </a:r>
            <a:r>
              <a:rPr lang="en-US" dirty="0" err="1" smtClean="0"/>
              <a:t>Nerses</a:t>
            </a:r>
            <a:endParaRPr lang="en-US" dirty="0" smtClean="0"/>
          </a:p>
          <a:p>
            <a:pPr lvl="2"/>
            <a:r>
              <a:rPr lang="en-US" dirty="0" smtClean="0"/>
              <a:t>Reads the content of each  chassis and configures EPICS IOC DB automatically</a:t>
            </a:r>
          </a:p>
          <a:p>
            <a:pPr lvl="2"/>
            <a:endParaRPr lang="en-US" dirty="0"/>
          </a:p>
          <a:p>
            <a:r>
              <a:rPr lang="en-US" dirty="0" smtClean="0"/>
              <a:t>EPICS support for MPOD</a:t>
            </a:r>
          </a:p>
          <a:p>
            <a:pPr lvl="1"/>
            <a:r>
              <a:rPr lang="en-US" dirty="0" smtClean="0"/>
              <a:t> MPOD voltage parameters are obtained using SNMP driver for EPICS</a:t>
            </a:r>
          </a:p>
          <a:p>
            <a:pPr lvl="1"/>
            <a:r>
              <a:rPr lang="en-US" dirty="0" smtClean="0"/>
              <a:t>Small MPOD specific driver written to </a:t>
            </a:r>
            <a:r>
              <a:rPr lang="en-US" dirty="0" err="1" smtClean="0"/>
              <a:t>autoconfigure</a:t>
            </a:r>
            <a:r>
              <a:rPr lang="en-US" dirty="0" smtClean="0"/>
              <a:t> the IOC by reading the content of the chassis.  </a:t>
            </a:r>
          </a:p>
          <a:p>
            <a:pPr lvl="1"/>
            <a:endParaRPr lang="en-US" dirty="0"/>
          </a:p>
          <a:p>
            <a:r>
              <a:rPr lang="en-US" dirty="0" smtClean="0"/>
              <a:t>Both of these pieces of hardware will be used in CLAS12 and GlueX</a:t>
            </a:r>
            <a:endParaRPr lang="en-US" dirty="0"/>
          </a:p>
        </p:txBody>
      </p:sp>
      <p:sp>
        <p:nvSpPr>
          <p:cNvPr id="4" name="Date Placeholder 3"/>
          <p:cNvSpPr>
            <a:spLocks noGrp="1"/>
          </p:cNvSpPr>
          <p:nvPr>
            <p:ph type="dt" sz="half" idx="10"/>
          </p:nvPr>
        </p:nvSpPr>
        <p:spPr/>
        <p:txBody>
          <a:bodyPr/>
          <a:lstStyle/>
          <a:p>
            <a:r>
              <a:rPr lang="en-US" smtClean="0"/>
              <a:t>06/05/2013</a:t>
            </a:r>
            <a:endParaRPr lang="en-US"/>
          </a:p>
        </p:txBody>
      </p:sp>
      <p:sp>
        <p:nvSpPr>
          <p:cNvPr id="5" name="Footer Placeholder 4"/>
          <p:cNvSpPr>
            <a:spLocks noGrp="1"/>
          </p:cNvSpPr>
          <p:nvPr>
            <p:ph type="ftr" sz="quarter" idx="11"/>
          </p:nvPr>
        </p:nvSpPr>
        <p:spPr/>
        <p:txBody>
          <a:bodyPr/>
          <a:lstStyle/>
          <a:p>
            <a:r>
              <a:rPr lang="en-US" smtClean="0"/>
              <a:t>Hovanes Egiyan         </a:t>
            </a:r>
            <a:endParaRPr lang="en-US"/>
          </a:p>
        </p:txBody>
      </p:sp>
      <p:sp>
        <p:nvSpPr>
          <p:cNvPr id="6" name="Slide Number Placeholder 5"/>
          <p:cNvSpPr>
            <a:spLocks noGrp="1"/>
          </p:cNvSpPr>
          <p:nvPr>
            <p:ph type="sldNum" sz="quarter" idx="12"/>
          </p:nvPr>
        </p:nvSpPr>
        <p:spPr/>
        <p:txBody>
          <a:bodyPr/>
          <a:lstStyle/>
          <a:p>
            <a:fld id="{51A8674D-BD5C-49D7-8333-F0C5F63EC494}" type="slidenum">
              <a:rPr lang="en-US" smtClean="0"/>
              <a:pPr/>
              <a:t>7</a:t>
            </a:fld>
            <a:endParaRPr lang="en-US"/>
          </a:p>
        </p:txBody>
      </p:sp>
    </p:spTree>
    <p:extLst>
      <p:ext uri="{BB962C8B-B14F-4D97-AF65-F5344CB8AC3E}">
        <p14:creationId xmlns:p14="http://schemas.microsoft.com/office/powerpoint/2010/main" val="53356701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CAEN HV Control </a:t>
            </a:r>
            <a:r>
              <a:rPr lang="en-US" dirty="0"/>
              <a:t>S</a:t>
            </a:r>
            <a:r>
              <a:rPr lang="en-US" dirty="0" smtClean="0"/>
              <a:t>creen with CSS</a:t>
            </a:r>
            <a:endParaRPr lang="en-US" dirty="0"/>
          </a:p>
        </p:txBody>
      </p:sp>
      <p:sp>
        <p:nvSpPr>
          <p:cNvPr id="3" name="Content Placeholder 2"/>
          <p:cNvSpPr>
            <a:spLocks noGrp="1"/>
          </p:cNvSpPr>
          <p:nvPr>
            <p:ph idx="1"/>
          </p:nvPr>
        </p:nvSpPr>
        <p:spPr/>
        <p:txBody>
          <a:bodyPr/>
          <a:lstStyle/>
          <a:p>
            <a:endParaRPr lang="en-US"/>
          </a:p>
        </p:txBody>
      </p:sp>
      <p:sp>
        <p:nvSpPr>
          <p:cNvPr id="4" name="Date Placeholder 3"/>
          <p:cNvSpPr>
            <a:spLocks noGrp="1"/>
          </p:cNvSpPr>
          <p:nvPr>
            <p:ph type="dt" sz="half" idx="10"/>
          </p:nvPr>
        </p:nvSpPr>
        <p:spPr/>
        <p:txBody>
          <a:bodyPr/>
          <a:lstStyle/>
          <a:p>
            <a:r>
              <a:rPr lang="en-US" smtClean="0"/>
              <a:t>06/05/2013</a:t>
            </a:r>
            <a:endParaRPr lang="en-US"/>
          </a:p>
        </p:txBody>
      </p:sp>
      <p:sp>
        <p:nvSpPr>
          <p:cNvPr id="5" name="Footer Placeholder 4"/>
          <p:cNvSpPr>
            <a:spLocks noGrp="1"/>
          </p:cNvSpPr>
          <p:nvPr>
            <p:ph type="ftr" sz="quarter" idx="11"/>
          </p:nvPr>
        </p:nvSpPr>
        <p:spPr/>
        <p:txBody>
          <a:bodyPr/>
          <a:lstStyle/>
          <a:p>
            <a:r>
              <a:rPr lang="en-US" smtClean="0"/>
              <a:t>Hovanes Egiyan         </a:t>
            </a:r>
            <a:endParaRPr lang="en-US"/>
          </a:p>
        </p:txBody>
      </p:sp>
      <p:sp>
        <p:nvSpPr>
          <p:cNvPr id="6" name="Slide Number Placeholder 5"/>
          <p:cNvSpPr>
            <a:spLocks noGrp="1"/>
          </p:cNvSpPr>
          <p:nvPr>
            <p:ph type="sldNum" sz="quarter" idx="12"/>
          </p:nvPr>
        </p:nvSpPr>
        <p:spPr/>
        <p:txBody>
          <a:bodyPr/>
          <a:lstStyle/>
          <a:p>
            <a:fld id="{51A8674D-BD5C-49D7-8333-F0C5F63EC494}" type="slidenum">
              <a:rPr lang="en-US" smtClean="0"/>
              <a:pPr/>
              <a:t>8</a:t>
            </a:fld>
            <a:endParaRPr lang="en-US"/>
          </a:p>
        </p:txBody>
      </p:sp>
      <p:pic>
        <p:nvPicPr>
          <p:cNvPr id="1026" name="Picture 2" descr="C:\Users\hovanes.Demq\Documents\Dropbox\Presentations\GlueX\FDC_preliminary.jpe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7254" y="1430482"/>
            <a:ext cx="8088266" cy="51331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MPOD LV Screen with CSS BOY</a:t>
            </a:r>
            <a:endParaRPr lang="en-US" dirty="0"/>
          </a:p>
        </p:txBody>
      </p:sp>
      <p:sp>
        <p:nvSpPr>
          <p:cNvPr id="3" name="Content Placeholder 2"/>
          <p:cNvSpPr>
            <a:spLocks noGrp="1"/>
          </p:cNvSpPr>
          <p:nvPr>
            <p:ph idx="1"/>
          </p:nvPr>
        </p:nvSpPr>
        <p:spPr/>
        <p:txBody>
          <a:bodyPr/>
          <a:lstStyle/>
          <a:p>
            <a:endParaRPr lang="en-US" dirty="0"/>
          </a:p>
        </p:txBody>
      </p:sp>
      <p:sp>
        <p:nvSpPr>
          <p:cNvPr id="4" name="Date Placeholder 3"/>
          <p:cNvSpPr>
            <a:spLocks noGrp="1"/>
          </p:cNvSpPr>
          <p:nvPr>
            <p:ph type="dt" sz="half" idx="10"/>
          </p:nvPr>
        </p:nvSpPr>
        <p:spPr/>
        <p:txBody>
          <a:bodyPr/>
          <a:lstStyle/>
          <a:p>
            <a:r>
              <a:rPr lang="en-US" smtClean="0"/>
              <a:t>06/05/2013</a:t>
            </a:r>
            <a:endParaRPr lang="en-US"/>
          </a:p>
        </p:txBody>
      </p:sp>
      <p:sp>
        <p:nvSpPr>
          <p:cNvPr id="5" name="Footer Placeholder 4"/>
          <p:cNvSpPr>
            <a:spLocks noGrp="1"/>
          </p:cNvSpPr>
          <p:nvPr>
            <p:ph type="ftr" sz="quarter" idx="11"/>
          </p:nvPr>
        </p:nvSpPr>
        <p:spPr/>
        <p:txBody>
          <a:bodyPr/>
          <a:lstStyle/>
          <a:p>
            <a:r>
              <a:rPr lang="en-US" smtClean="0"/>
              <a:t>Hovanes Egiyan         </a:t>
            </a:r>
            <a:endParaRPr lang="en-US"/>
          </a:p>
        </p:txBody>
      </p:sp>
      <p:sp>
        <p:nvSpPr>
          <p:cNvPr id="6" name="Slide Number Placeholder 5"/>
          <p:cNvSpPr>
            <a:spLocks noGrp="1"/>
          </p:cNvSpPr>
          <p:nvPr>
            <p:ph type="sldNum" sz="quarter" idx="12"/>
          </p:nvPr>
        </p:nvSpPr>
        <p:spPr/>
        <p:txBody>
          <a:bodyPr/>
          <a:lstStyle/>
          <a:p>
            <a:fld id="{51A8674D-BD5C-49D7-8333-F0C5F63EC494}" type="slidenum">
              <a:rPr lang="en-US" smtClean="0"/>
              <a:pPr/>
              <a:t>9</a:t>
            </a:fld>
            <a:endParaRPr lang="en-US"/>
          </a:p>
        </p:txBody>
      </p:sp>
      <p:pic>
        <p:nvPicPr>
          <p:cNvPr id="7" name="Picture 6" descr="mpod_control_screen.jpg"/>
          <p:cNvPicPr>
            <a:picLocks noChangeAspect="1"/>
          </p:cNvPicPr>
          <p:nvPr/>
        </p:nvPicPr>
        <p:blipFill>
          <a:blip r:embed="rId2" cstate="print"/>
          <a:stretch>
            <a:fillRect/>
          </a:stretch>
        </p:blipFill>
        <p:spPr>
          <a:xfrm>
            <a:off x="495301" y="1447800"/>
            <a:ext cx="7810499" cy="5067043"/>
          </a:xfrm>
          <a:prstGeom prst="rect">
            <a:avLst/>
          </a:prstGeom>
        </p:spPr>
      </p:pic>
    </p:spTree>
  </p:cSld>
  <p:clrMapOvr>
    <a:masterClrMapping/>
  </p:clrMapOvr>
  <p:timing>
    <p:tnLst>
      <p:par>
        <p:cTn id="1" dur="indefinite" restart="never" nodeType="tmRoot"/>
      </p:par>
    </p:tnLst>
  </p:timing>
</p:sld>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Module">
  <a:themeElements>
    <a:clrScheme name="Module">
      <a:dk1>
        <a:sysClr val="windowText" lastClr="000000"/>
      </a:dk1>
      <a:lt1>
        <a:sysClr val="window" lastClr="FFFFFF"/>
      </a:lt1>
      <a:dk2>
        <a:srgbClr val="5A6378"/>
      </a:dk2>
      <a:lt2>
        <a:srgbClr val="D4D4D6"/>
      </a:lt2>
      <a:accent1>
        <a:srgbClr val="F0AD00"/>
      </a:accent1>
      <a:accent2>
        <a:srgbClr val="60B5CC"/>
      </a:accent2>
      <a:accent3>
        <a:srgbClr val="E66C7D"/>
      </a:accent3>
      <a:accent4>
        <a:srgbClr val="6BB76D"/>
      </a:accent4>
      <a:accent5>
        <a:srgbClr val="E88651"/>
      </a:accent5>
      <a:accent6>
        <a:srgbClr val="C64847"/>
      </a:accent6>
      <a:hlink>
        <a:srgbClr val="168BBA"/>
      </a:hlink>
      <a:folHlink>
        <a:srgbClr val="680000"/>
      </a:folHlink>
    </a:clrScheme>
    <a:fontScheme name="Module">
      <a:maj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Modul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47500"/>
                <a:satMod val="137000"/>
              </a:schemeClr>
            </a:gs>
            <a:gs pos="55000">
              <a:schemeClr val="phClr">
                <a:shade val="69000"/>
                <a:satMod val="137000"/>
              </a:schemeClr>
            </a:gs>
            <a:gs pos="100000">
              <a:schemeClr val="phClr">
                <a:shade val="98000"/>
                <a:satMod val="137000"/>
              </a:schemeClr>
            </a:gs>
          </a:gsLst>
          <a:lin ang="16200000" scaled="0"/>
        </a:gradFill>
      </a:fillStyleLst>
      <a:lnStyleLst>
        <a:ln w="6350" cap="rnd" cmpd="sng" algn="ctr">
          <a:solidFill>
            <a:schemeClr val="phClr">
              <a:shade val="95000"/>
              <a:satMod val="105000"/>
            </a:schemeClr>
          </a:solidFill>
          <a:prstDash val="solid"/>
        </a:ln>
        <a:ln w="48000" cap="flat" cmpd="thickThin" algn="ctr">
          <a:solidFill>
            <a:schemeClr val="phClr"/>
          </a:solidFill>
          <a:prstDash val="solid"/>
        </a:ln>
        <a:ln w="48500" cap="flat" cmpd="thickThin" algn="ctr">
          <a:solidFill>
            <a:schemeClr val="phClr"/>
          </a:solidFill>
          <a:prstDash val="solid"/>
        </a:ln>
      </a:lnStyleLst>
      <a:effectStyleLst>
        <a:effectStyle>
          <a:effectLst>
            <a:outerShdw blurRad="45000" dist="25000" dir="5400000" rotWithShape="0">
              <a:srgbClr val="000000">
                <a:alpha val="38000"/>
              </a:srgbClr>
            </a:outerShdw>
          </a:effectLst>
        </a:effectStyle>
        <a:effectStyle>
          <a:effectLst>
            <a:outerShdw blurRad="39000" dist="25400" dir="5400000" rotWithShape="0">
              <a:srgbClr val="000000">
                <a:alpha val="38000"/>
              </a:srgbClr>
            </a:outerShdw>
          </a:effectLst>
        </a:effectStyle>
        <a:effectStyle>
          <a:effectLst>
            <a:outerShdw blurRad="39000" dist="25400" dir="5400000" rotWithShape="0">
              <a:srgbClr val="000000">
                <a:alpha val="38000"/>
              </a:srgbClr>
            </a:outerShdw>
          </a:effectLst>
          <a:scene3d>
            <a:camera prst="orthographicFront" fov="0">
              <a:rot lat="0" lon="0" rev="0"/>
            </a:camera>
            <a:lightRig rig="threePt" dir="t">
              <a:rot lat="0" lon="0" rev="1800000"/>
            </a:lightRig>
          </a:scene3d>
          <a:sp3d prstMaterial="matte">
            <a:bevelT h="20000"/>
          </a:sp3d>
        </a:effectStyle>
      </a:effectStyleLst>
      <a:bgFillStyleLst>
        <a:solidFill>
          <a:schemeClr val="phClr"/>
        </a:solidFill>
        <a:gradFill rotWithShape="1">
          <a:gsLst>
            <a:gs pos="0">
              <a:schemeClr val="phClr">
                <a:tint val="48000"/>
                <a:satMod val="300000"/>
              </a:schemeClr>
            </a:gs>
            <a:gs pos="12000">
              <a:schemeClr val="phClr">
                <a:tint val="48000"/>
                <a:satMod val="300000"/>
              </a:schemeClr>
            </a:gs>
            <a:gs pos="20000">
              <a:schemeClr val="phClr">
                <a:tint val="49000"/>
                <a:satMod val="300000"/>
              </a:schemeClr>
            </a:gs>
            <a:gs pos="100000">
              <a:schemeClr val="phClr">
                <a:shade val="30000"/>
              </a:schemeClr>
            </a:gs>
          </a:gsLst>
          <a:path path="circle">
            <a:fillToRect l="10000" t="-25000" r="10000" b="125000"/>
          </a:path>
        </a:gradFill>
        <a:blipFill>
          <a:blip xmlns:r="http://schemas.openxmlformats.org/officeDocument/2006/relationships" r:embed="rId1">
            <a:duotone>
              <a:schemeClr val="phClr">
                <a:shade val="75000"/>
                <a:satMod val="105000"/>
              </a:schemeClr>
              <a:schemeClr val="phClr">
                <a:tint val="95000"/>
                <a:satMod val="105000"/>
              </a:schemeClr>
            </a:duotone>
          </a:blip>
          <a:tile tx="0" ty="0" sx="38000" sy="38000" flip="none" algn="tl"/>
        </a:blip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4D221FE7-42B6-4FE1-B1A7-3C966C0FEC51}">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10285</TotalTime>
  <Words>2054</Words>
  <Application>Microsoft Office PowerPoint</Application>
  <PresentationFormat>On-screen Show (4:3)</PresentationFormat>
  <Paragraphs>345</Paragraphs>
  <Slides>21</Slides>
  <Notes>1</Notes>
  <HiddenSlides>0</HiddenSlides>
  <MMClips>0</MMClips>
  <ScaleCrop>false</ScaleCrop>
  <HeadingPairs>
    <vt:vector size="4" baseType="variant">
      <vt:variant>
        <vt:lpstr>Theme</vt:lpstr>
      </vt:variant>
      <vt:variant>
        <vt:i4>2</vt:i4>
      </vt:variant>
      <vt:variant>
        <vt:lpstr>Slide Titles</vt:lpstr>
      </vt:variant>
      <vt:variant>
        <vt:i4>21</vt:i4>
      </vt:variant>
    </vt:vector>
  </HeadingPairs>
  <TitlesOfParts>
    <vt:vector size="23" baseType="lpstr">
      <vt:lpstr>Custom Design</vt:lpstr>
      <vt:lpstr>Module</vt:lpstr>
      <vt:lpstr>HPS Slow Controls Overview</vt:lpstr>
      <vt:lpstr>EPICS</vt:lpstr>
      <vt:lpstr>Control Screens, Alarms etc</vt:lpstr>
      <vt:lpstr>HPS Slow Controls Applications</vt:lpstr>
      <vt:lpstr>PLC for Analog and Digital I/O</vt:lpstr>
      <vt:lpstr> Voltage Control</vt:lpstr>
      <vt:lpstr>CAEN SY1527 and Wiener MPOD</vt:lpstr>
      <vt:lpstr>CAEN HV Control Screen with CSS</vt:lpstr>
      <vt:lpstr>MPOD LV Screen with CSS BOY</vt:lpstr>
      <vt:lpstr>MPOD Chassis and Boards</vt:lpstr>
      <vt:lpstr>SVT Interlocks</vt:lpstr>
      <vt:lpstr>Stepper Motor Control</vt:lpstr>
      <vt:lpstr>HPS Stepper Motors</vt:lpstr>
      <vt:lpstr>Scans</vt:lpstr>
      <vt:lpstr>Temperature Monitoring</vt:lpstr>
      <vt:lpstr>Scaler Monitoring</vt:lpstr>
      <vt:lpstr>Schedule (from the proposal)</vt:lpstr>
      <vt:lpstr>Summary</vt:lpstr>
      <vt:lpstr>End</vt:lpstr>
      <vt:lpstr>Scans procedure</vt:lpstr>
      <vt:lpstr>SVT Interlocks with ENABLE</vt:lpstr>
    </vt:vector>
  </TitlesOfParts>
  <Company>Toshiba</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Slow Controls for HPS test run</dc:title>
  <dc:creator>hovanes</dc:creator>
  <cp:lastModifiedBy>hovanes</cp:lastModifiedBy>
  <cp:revision>282</cp:revision>
  <dcterms:created xsi:type="dcterms:W3CDTF">2011-10-14T14:53:39Z</dcterms:created>
  <dcterms:modified xsi:type="dcterms:W3CDTF">2013-06-05T12:08:29Z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TC300050629990</vt:lpwstr>
  </property>
</Properties>
</file>